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77" r:id="rId3"/>
  </p:sldMasterIdLst>
  <p:sldIdLst>
    <p:sldId id="257" r:id="rId4"/>
    <p:sldId id="272" r:id="rId5"/>
    <p:sldId id="261" r:id="rId6"/>
    <p:sldId id="264" r:id="rId7"/>
    <p:sldId id="270" r:id="rId8"/>
    <p:sldId id="286" r:id="rId9"/>
    <p:sldId id="273" r:id="rId10"/>
    <p:sldId id="285" r:id="rId11"/>
    <p:sldId id="294" r:id="rId12"/>
    <p:sldId id="290" r:id="rId13"/>
    <p:sldId id="295" r:id="rId14"/>
    <p:sldId id="305" r:id="rId15"/>
    <p:sldId id="288" r:id="rId16"/>
    <p:sldId id="298" r:id="rId17"/>
    <p:sldId id="299" r:id="rId18"/>
    <p:sldId id="300" r:id="rId19"/>
    <p:sldId id="302" r:id="rId20"/>
    <p:sldId id="301" r:id="rId21"/>
    <p:sldId id="303" r:id="rId22"/>
    <p:sldId id="30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agus%20Purnama\Downloads\Manualisasi%20Fuzzy%20Cor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 dirty="0"/>
              <a:t>Data </a:t>
            </a:r>
            <a:r>
              <a:rPr lang="en-ID" dirty="0" err="1"/>
              <a:t>Sampel</a:t>
            </a:r>
            <a:endParaRPr lang="en-ID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Sheet1!$D$4:$D$13</c:f>
              <c:numCache>
                <c:formatCode>General</c:formatCode>
                <c:ptCount val="10"/>
                <c:pt idx="0">
                  <c:v>7</c:v>
                </c:pt>
                <c:pt idx="1">
                  <c:v>5</c:v>
                </c:pt>
                <c:pt idx="2">
                  <c:v>10</c:v>
                </c:pt>
                <c:pt idx="3">
                  <c:v>9</c:v>
                </c:pt>
                <c:pt idx="4">
                  <c:v>8</c:v>
                </c:pt>
                <c:pt idx="5">
                  <c:v>8</c:v>
                </c:pt>
                <c:pt idx="6">
                  <c:v>15</c:v>
                </c:pt>
                <c:pt idx="7">
                  <c:v>16</c:v>
                </c:pt>
                <c:pt idx="8">
                  <c:v>17</c:v>
                </c:pt>
                <c:pt idx="9">
                  <c:v>18</c:v>
                </c:pt>
              </c:numCache>
            </c:numRef>
          </c:xVal>
          <c:yVal>
            <c:numRef>
              <c:f>Sheet1!$E$4:$E$13</c:f>
              <c:numCache>
                <c:formatCode>General</c:formatCode>
                <c:ptCount val="10"/>
                <c:pt idx="0">
                  <c:v>6</c:v>
                </c:pt>
                <c:pt idx="1">
                  <c:v>6</c:v>
                </c:pt>
                <c:pt idx="2">
                  <c:v>12</c:v>
                </c:pt>
                <c:pt idx="3">
                  <c:v>7</c:v>
                </c:pt>
                <c:pt idx="4">
                  <c:v>8</c:v>
                </c:pt>
                <c:pt idx="5">
                  <c:v>7</c:v>
                </c:pt>
                <c:pt idx="6">
                  <c:v>16</c:v>
                </c:pt>
                <c:pt idx="7">
                  <c:v>16</c:v>
                </c:pt>
                <c:pt idx="8">
                  <c:v>18</c:v>
                </c:pt>
                <c:pt idx="9">
                  <c:v>20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911-4A56-8A4F-BF7984A4CE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75212480"/>
        <c:axId val="1520822512"/>
      </c:scatterChart>
      <c:valAx>
        <c:axId val="14752124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0822512"/>
        <c:crosses val="autoZero"/>
        <c:crossBetween val="midCat"/>
      </c:valAx>
      <c:valAx>
        <c:axId val="1520822512"/>
        <c:scaling>
          <c:orientation val="minMax"/>
          <c:max val="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752124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gif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30455-7C3C-4B9D-B6A8-74D20486A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3F4FCF-A0FD-4CFD-839A-B4EA2FB9C6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30683-7940-4D42-8982-254572DED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6650AA-176D-4D97-9CF7-D0CA8559E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6BA87-5AE5-4769-B801-2F6298023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488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66852-BF4A-4077-82D0-39A3938FD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E00CEA-3DE3-4FF7-85B9-144A6A1C34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B3A34-649D-42DF-B727-CED6A8910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52F79-E752-4BAE-A723-47020BD30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5C806-1D43-4879-A981-C11768386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753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3283B9-660D-4324-A4F1-1590183228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E4965-635F-4BAC-AD80-7D351D8B4D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D9125-3F14-4DFE-8E69-B5A4E1922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A00C5-2F5F-4BB0-B33D-2F4E46986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3EBE4-ED39-4F5D-888D-03EEC7C3C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170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940281"/>
            <a:ext cx="12192000" cy="69696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97" y="5637245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67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 OF YOUR 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04945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3004317"/>
            <a:ext cx="6096000" cy="63143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3635752"/>
            <a:ext cx="6096000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8225147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67333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14127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06314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27381" y="260648"/>
            <a:ext cx="11233248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27381" y="1028733"/>
            <a:ext cx="11233248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2791666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39350" y="452670"/>
            <a:ext cx="5664629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39350" y="1220755"/>
            <a:ext cx="5664629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3908083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14127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865662" y="1700809"/>
            <a:ext cx="2198492" cy="2198492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627721" y="1700809"/>
            <a:ext cx="2198492" cy="2198492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389779" y="1700809"/>
            <a:ext cx="2198492" cy="2198492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3"/>
            </a:solidFill>
          </a:ln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9151839" y="1700809"/>
            <a:ext cx="2198492" cy="2198492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31211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8710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D9B6F-3F46-49A3-8FB0-DD5BE2C42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C59A2-6356-4C4A-8CC0-43B17D5B4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EF1B5-5335-491F-BD7A-48C8613EB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06170-3093-42E4-99B7-FF2EEA3A3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1617B-0086-43A4-A9DF-E4A43E2F3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922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096000" y="0"/>
            <a:ext cx="547260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2660915"/>
            <a:ext cx="12192000" cy="38404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22559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1556792"/>
            <a:ext cx="3840000" cy="374441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8352000" y="1"/>
            <a:ext cx="3840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7427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463819" y="175381"/>
            <a:ext cx="7728181" cy="206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472000" y="2397761"/>
            <a:ext cx="6720000" cy="206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432000" y="4620141"/>
            <a:ext cx="5760000" cy="206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68798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249889" y="2"/>
            <a:ext cx="2496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624944" y="2"/>
            <a:ext cx="2496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2"/>
            <a:ext cx="2496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92675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Image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8925520" y="2948933"/>
            <a:ext cx="2592288" cy="34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173213" y="2948933"/>
            <a:ext cx="2592288" cy="34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420908" y="2948933"/>
            <a:ext cx="2592288" cy="34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68603" y="596933"/>
            <a:ext cx="2592288" cy="57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5037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5060828" y="307892"/>
            <a:ext cx="4392149" cy="20162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7484222" y="4532361"/>
            <a:ext cx="4391925" cy="20162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5060828" y="2420127"/>
            <a:ext cx="2304256" cy="41284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7495339" y="2419365"/>
            <a:ext cx="1957637" cy="20162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9571891" y="307892"/>
            <a:ext cx="2304256" cy="41284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37319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42176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10261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4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9388" y="1751814"/>
            <a:ext cx="8584243" cy="4366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09198" y="2308372"/>
            <a:ext cx="4114129" cy="30424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44978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14127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677139"/>
            <a:ext cx="12192000" cy="218086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solidFill>
                <a:schemeClr val="tx1"/>
              </a:solidFill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6967" y="1438674"/>
            <a:ext cx="4497771" cy="5446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755105" y="1622871"/>
            <a:ext cx="2593953" cy="40068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46861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472011" y="1508786"/>
            <a:ext cx="3799787" cy="486556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76445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3004317"/>
            <a:ext cx="6096000" cy="63143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3635752"/>
            <a:ext cx="6096000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082621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07B66-40FA-4BD7-8F96-02D51393A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88B6F-5C76-4A92-8896-0C55DAB54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6E775-0F29-46C6-A4BE-F627DAB9D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78D54-7AA5-4965-92E8-44520C518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106E8-E5E5-4BCB-B58A-673553704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0521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3004317"/>
            <a:ext cx="6096000" cy="63143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3635752"/>
            <a:ext cx="6096000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14932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C4286-BF00-462C-B143-4E44C0871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C82B5-88C0-4745-86D1-357D50DFF3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F29206-38D8-4AE4-B611-9D61D0055C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AC7184-E62C-4CBF-BB7C-7D2D9A9B1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27712-67EE-46E1-938E-F0A5405F1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6E77D-9510-4AF7-871D-C2BA458A2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549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3CEF2-590F-44E9-B6D6-C15205721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6F747-D651-4B9F-BD7E-9C298C1E0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7DD5C8-C928-49E3-A8E2-8496607B5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5DC665-C16F-4E0A-B006-4A680E4A43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305A33-C2A0-45DA-A6B4-FAF9F1021D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9183BD-97E2-42A0-968C-DE03C1992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9DE634-3E80-479E-ABBC-9E9B62BD6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B1C78A-FD81-4A25-83DB-B1766708C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643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189A3-CB7A-4A63-8380-ED39555B7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E60D69-5251-455D-BF40-C95F33BA8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0B1EA8-17F5-4152-8816-5EE44A6D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3D7F55-7ABE-4585-A7F3-168F9E5DA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7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EFCD7D-5676-4089-9E89-A46306E9C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F4EDC3-6CA4-4F2F-B73F-DA3AA6037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85A101-8A75-4A94-95C0-2E0A8A87A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2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421EB-D6D3-434C-A245-F0EC684BF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9D791-4771-4917-BEAF-57CFBBFCA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697AE-625A-43F1-870B-BBF34B7B45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B5E017-475E-4BAC-882A-661CCE5A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D75F3-71A2-49F9-ADC1-413A3A6EA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30C4C-5D06-4F67-A81A-77E315689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734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0DF36-BF6C-4798-830C-7BD9E3E65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9DD3CF-36C3-4D17-B349-4C01EAB125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6238FF-E885-426F-B7A1-C87E86555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926E35-DC98-4E6A-89EF-A9E66669A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616EB-A2A2-4E55-A58B-77FBA61EA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DA674-C5BD-458C-825A-B81F1AFC1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25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F7DBEE-8454-4C4C-BA02-DC1BE5E8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B9575-AB8B-4DCF-95EF-275543D2E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991E3-C769-40C8-A399-B8C2DBFBF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A72B8-A2E4-4821-AA35-591CDD49B43F}" type="datetimeFigureOut">
              <a:rPr lang="en-US" smtClean="0"/>
              <a:t>11/26/2019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16573-1A17-473D-8FBE-BFD1E36540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030CC-D9E6-42A2-A856-5B2EF789D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8F1C2-12D7-479A-958C-825B950F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74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8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150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80" r:id="rId16"/>
  </p:sldLayoutIdLst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051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4705005"/>
            <a:ext cx="12192000" cy="932244"/>
          </a:xfrm>
        </p:spPr>
        <p:txBody>
          <a:bodyPr>
            <a:normAutofit/>
          </a:bodyPr>
          <a:lstStyle/>
          <a:p>
            <a:pPr lvl="0"/>
            <a:r>
              <a:rPr lang="en-US" altLang="ko-KR" dirty="0">
                <a:ea typeface="맑은 고딕" pitchFamily="50" charset="-127"/>
              </a:rPr>
              <a:t>Fuzzy Core DBSCAN Clustering Algorithm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43450" y="2797565"/>
            <a:ext cx="7677150" cy="631435"/>
          </a:xfrm>
        </p:spPr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</a:rPr>
              <a:t>3. Fuzzy Core DBSCAN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792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39350" y="452670"/>
            <a:ext cx="8961800" cy="768085"/>
          </a:xfrm>
        </p:spPr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</a:rPr>
              <a:t>Fuzzy Core DBSCAN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72150" y="2257171"/>
            <a:ext cx="6076950" cy="23436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defTabSz="1219170" latinLnBrk="1">
              <a:lnSpc>
                <a:spcPct val="150000"/>
              </a:lnSpc>
            </a:pPr>
            <a:r>
              <a:rPr lang="en-US" altLang="ko-KR" sz="2000" dirty="0">
                <a:cs typeface="Arial" pitchFamily="34" charset="0"/>
              </a:rPr>
              <a:t>Fuzzy Core DBSCAN </a:t>
            </a:r>
            <a:r>
              <a:rPr lang="en-US" altLang="ko-KR" sz="2000" dirty="0" err="1">
                <a:cs typeface="Arial" pitchFamily="34" charset="0"/>
              </a:rPr>
              <a:t>diperkenalkan</a:t>
            </a:r>
            <a:r>
              <a:rPr lang="en-US" altLang="ko-KR" sz="2000" dirty="0">
                <a:cs typeface="Arial" pitchFamily="34" charset="0"/>
              </a:rPr>
              <a:t> oleh Gloria dan Dino (2014). </a:t>
            </a:r>
          </a:p>
          <a:p>
            <a:pPr algn="just" defTabSz="1219170" latinLnBrk="1">
              <a:lnSpc>
                <a:spcPct val="150000"/>
              </a:lnSpc>
            </a:pPr>
            <a:r>
              <a:rPr lang="en-US" altLang="ko-KR" sz="2000" dirty="0">
                <a:cs typeface="Arial" pitchFamily="34" charset="0"/>
              </a:rPr>
              <a:t>Fuzzy Core DBSCAN </a:t>
            </a:r>
            <a:r>
              <a:rPr lang="en-US" altLang="ko-KR" sz="2000" dirty="0" err="1">
                <a:cs typeface="Arial" pitchFamily="34" charset="0"/>
              </a:rPr>
              <a:t>merupakan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perluasan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dari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metode</a:t>
            </a:r>
            <a:r>
              <a:rPr lang="en-US" altLang="ko-KR" sz="2000" dirty="0">
                <a:cs typeface="Arial" pitchFamily="34" charset="0"/>
              </a:rPr>
              <a:t> DBSCAN pada </a:t>
            </a:r>
            <a:r>
              <a:rPr lang="en-US" altLang="ko-KR" sz="2000" dirty="0" err="1">
                <a:cs typeface="Arial" pitchFamily="34" charset="0"/>
              </a:rPr>
              <a:t>bagian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menentukan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nilai</a:t>
            </a:r>
            <a:r>
              <a:rPr lang="en-US" altLang="ko-KR" sz="2000" dirty="0">
                <a:cs typeface="Arial" pitchFamily="34" charset="0"/>
              </a:rPr>
              <a:t> core </a:t>
            </a:r>
            <a:r>
              <a:rPr lang="en-US" altLang="ko-KR" sz="2000" dirty="0" err="1">
                <a:cs typeface="Arial" pitchFamily="34" charset="0"/>
              </a:rPr>
              <a:t>berdasarkan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nilai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MinPts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dengan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metode</a:t>
            </a:r>
            <a:r>
              <a:rPr lang="en-US" altLang="ko-KR" sz="2000" dirty="0">
                <a:cs typeface="Arial" pitchFamily="34" charset="0"/>
              </a:rPr>
              <a:t> fuzzy </a:t>
            </a:r>
          </a:p>
        </p:txBody>
      </p:sp>
    </p:spTree>
    <p:extLst>
      <p:ext uri="{BB962C8B-B14F-4D97-AF65-F5344CB8AC3E}">
        <p14:creationId xmlns:p14="http://schemas.microsoft.com/office/powerpoint/2010/main" val="1762582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522475-30EA-404B-9EC9-BBEA991A8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940" y="1966912"/>
            <a:ext cx="8324154" cy="14620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8B05E3-7A50-4B4B-BE32-46832AFBC1E6}"/>
              </a:ext>
            </a:extLst>
          </p:cNvPr>
          <p:cNvSpPr txBox="1"/>
          <p:nvPr/>
        </p:nvSpPr>
        <p:spPr>
          <a:xfrm>
            <a:off x="4329112" y="1180250"/>
            <a:ext cx="6076950" cy="496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defTabSz="1219170" latinLnBrk="1">
              <a:lnSpc>
                <a:spcPct val="150000"/>
              </a:lnSpc>
            </a:pPr>
            <a:r>
              <a:rPr lang="en-US" altLang="ko-KR" sz="2000" dirty="0">
                <a:cs typeface="Arial" pitchFamily="34" charset="0"/>
              </a:rPr>
              <a:t>Membership Function yang </a:t>
            </a:r>
            <a:r>
              <a:rPr lang="en-US" altLang="ko-KR" sz="2000" dirty="0" err="1">
                <a:cs typeface="Arial" pitchFamily="34" charset="0"/>
              </a:rPr>
              <a:t>digunakan</a:t>
            </a:r>
            <a:r>
              <a:rPr lang="en-US" altLang="ko-KR" sz="2000" dirty="0">
                <a:cs typeface="Arial" pitchFamily="34" charset="0"/>
              </a:rPr>
              <a:t> : </a:t>
            </a:r>
          </a:p>
        </p:txBody>
      </p:sp>
    </p:spTree>
    <p:extLst>
      <p:ext uri="{BB962C8B-B14F-4D97-AF65-F5344CB8AC3E}">
        <p14:creationId xmlns:p14="http://schemas.microsoft.com/office/powerpoint/2010/main" val="2699237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95544"/>
            <a:ext cx="12192000" cy="768085"/>
          </a:xfrm>
        </p:spPr>
        <p:txBody>
          <a:bodyPr/>
          <a:lstStyle/>
          <a:p>
            <a:r>
              <a:rPr lang="en-US" altLang="ko-KR" dirty="0" err="1">
                <a:solidFill>
                  <a:schemeClr val="tx1"/>
                </a:solidFill>
              </a:rPr>
              <a:t>Algoritme</a:t>
            </a:r>
            <a:r>
              <a:rPr lang="en-US" altLang="ko-KR" dirty="0">
                <a:solidFill>
                  <a:schemeClr val="tx1"/>
                </a:solidFill>
              </a:rPr>
              <a:t> Fuzzy Core DBSCAN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Teardrop 27"/>
          <p:cNvSpPr/>
          <p:nvPr/>
        </p:nvSpPr>
        <p:spPr>
          <a:xfrm rot="2700000">
            <a:off x="8780105" y="2063125"/>
            <a:ext cx="2256000" cy="2256000"/>
          </a:xfrm>
          <a:prstGeom prst="teardrop">
            <a:avLst/>
          </a:prstGeom>
          <a:solidFill>
            <a:schemeClr val="accent1">
              <a:lumMod val="50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8894469" y="2173636"/>
            <a:ext cx="2016000" cy="2016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733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" name="Teardrop 29"/>
          <p:cNvSpPr/>
          <p:nvPr/>
        </p:nvSpPr>
        <p:spPr>
          <a:xfrm rot="2700000">
            <a:off x="6238701" y="2063125"/>
            <a:ext cx="2256000" cy="2256000"/>
          </a:xfrm>
          <a:prstGeom prst="teardrop">
            <a:avLst/>
          </a:prstGeom>
          <a:solidFill>
            <a:srgbClr val="FF0000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6353065" y="2173636"/>
            <a:ext cx="2016000" cy="2016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733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2" name="Teardrop 31"/>
          <p:cNvSpPr/>
          <p:nvPr/>
        </p:nvSpPr>
        <p:spPr>
          <a:xfrm rot="2700000">
            <a:off x="3697297" y="2063125"/>
            <a:ext cx="2256000" cy="2256000"/>
          </a:xfrm>
          <a:prstGeom prst="teardrop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3811661" y="2173636"/>
            <a:ext cx="2016000" cy="2016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733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4" name="Teardrop 33"/>
          <p:cNvSpPr/>
          <p:nvPr/>
        </p:nvSpPr>
        <p:spPr>
          <a:xfrm rot="2700000">
            <a:off x="1155893" y="2063125"/>
            <a:ext cx="2256000" cy="2256000"/>
          </a:xfrm>
          <a:prstGeom prst="teardrop">
            <a:avLst/>
          </a:prstGeom>
          <a:solidFill>
            <a:schemeClr val="accent4">
              <a:lumMod val="60000"/>
              <a:lumOff val="40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1270257" y="2173636"/>
            <a:ext cx="2016000" cy="2016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733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407097" y="3444357"/>
            <a:ext cx="175359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Arial" pitchFamily="34" charset="0"/>
              </a:rPr>
              <a:t>Initial param</a:t>
            </a:r>
            <a:endParaRPr kumimoji="0" lang="ko-KR" altLang="en-US" sz="1867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948501" y="3300697"/>
            <a:ext cx="1753592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Arial" pitchFamily="34" charset="0"/>
              </a:rPr>
              <a:t>Calc </a:t>
            </a: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Arial" pitchFamily="34" charset="0"/>
              </a:rPr>
              <a:t>Dist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Arial" pitchFamily="34" charset="0"/>
              </a:rPr>
              <a:t> &amp; Pts</a:t>
            </a:r>
            <a:endParaRPr kumimoji="0" lang="ko-KR" altLang="en-US" sz="1867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489905" y="3444357"/>
            <a:ext cx="175359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Arial" pitchFamily="34" charset="0"/>
              </a:rPr>
              <a:t>Discover P</a:t>
            </a:r>
            <a:endParaRPr kumimoji="0" lang="ko-KR" altLang="en-US" sz="1867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031309" y="3444357"/>
            <a:ext cx="175359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Arial" pitchFamily="34" charset="0"/>
              </a:rPr>
              <a:t>Next P</a:t>
            </a:r>
            <a:endParaRPr kumimoji="0" lang="ko-KR" altLang="en-US" sz="1867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cs typeface="Arial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131765" y="4694188"/>
            <a:ext cx="2304256" cy="954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Inisialisasi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 p, dan Epsilon, </a:t>
            </a: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MPtsMax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, </a:t>
            </a: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MPtsMin</a:t>
            </a:r>
            <a:endParaRPr kumimoji="0" lang="ko-KR" altLang="en-US" sz="1867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cs typeface="Calibri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673169" y="4697125"/>
            <a:ext cx="2304256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Menghitung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 </a:t>
            </a: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Jarak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 </a:t>
            </a: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antar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 point</a:t>
            </a:r>
            <a:endParaRPr kumimoji="0" lang="ko-KR" altLang="en-US" sz="1867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cs typeface="Calibri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214573" y="4694188"/>
            <a:ext cx="2304256" cy="954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Tentukan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 P </a:t>
            </a: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merupakan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 border </a:t>
            </a: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atau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 core</a:t>
            </a:r>
            <a:endParaRPr kumimoji="0" lang="ko-KR" altLang="en-US" sz="1867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cs typeface="Calibri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8750341" y="4694188"/>
            <a:ext cx="2304256" cy="954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Lanjutkan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 </a:t>
            </a: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ke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 p yang </a:t>
            </a: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belum</a:t>
            </a:r>
            <a:r>
              <a:rPr kumimoji="0" lang="en-US" altLang="ko-KR" sz="1867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 </a:t>
            </a:r>
            <a:r>
              <a:rPr kumimoji="0" lang="en-US" altLang="ko-KR" sz="1867" b="1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cs typeface="Calibri" pitchFamily="34" charset="0"/>
              </a:rPr>
              <a:t>dikunjungi</a:t>
            </a:r>
            <a:endParaRPr kumimoji="0" lang="ko-KR" altLang="en-US" sz="1867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cs typeface="Calibri" pitchFamily="34" charset="0"/>
            </a:endParaRPr>
          </a:p>
        </p:txBody>
      </p:sp>
      <p:sp>
        <p:nvSpPr>
          <p:cNvPr id="52" name="Rectangle 9"/>
          <p:cNvSpPr/>
          <p:nvPr/>
        </p:nvSpPr>
        <p:spPr>
          <a:xfrm>
            <a:off x="4580453" y="2857616"/>
            <a:ext cx="489692" cy="45839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3" name="Rectangle 23"/>
          <p:cNvSpPr/>
          <p:nvPr/>
        </p:nvSpPr>
        <p:spPr>
          <a:xfrm>
            <a:off x="9617615" y="2892290"/>
            <a:ext cx="580984" cy="341749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4" name="Rectangle 30"/>
          <p:cNvSpPr/>
          <p:nvPr/>
        </p:nvSpPr>
        <p:spPr>
          <a:xfrm>
            <a:off x="2064525" y="2808772"/>
            <a:ext cx="438737" cy="437456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5" name="Oval 7"/>
          <p:cNvSpPr/>
          <p:nvPr/>
        </p:nvSpPr>
        <p:spPr>
          <a:xfrm>
            <a:off x="7106540" y="2807545"/>
            <a:ext cx="520323" cy="52032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148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2EA176BA-16D2-46DE-B5D2-AEF46EDC9949}"/>
              </a:ext>
            </a:extLst>
          </p:cNvPr>
          <p:cNvSpPr txBox="1">
            <a:spLocks/>
          </p:cNvSpPr>
          <p:nvPr/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sz="3200" b="1" dirty="0" err="1">
                <a:solidFill>
                  <a:schemeClr val="tx1"/>
                </a:solidFill>
              </a:rPr>
              <a:t>Perbandingan</a:t>
            </a:r>
            <a:r>
              <a:rPr lang="en-ID" sz="3200" b="1" dirty="0">
                <a:solidFill>
                  <a:schemeClr val="tx1"/>
                </a:solidFill>
              </a:rPr>
              <a:t> </a:t>
            </a:r>
            <a:r>
              <a:rPr lang="en-ID" sz="3200" b="1" dirty="0" err="1">
                <a:solidFill>
                  <a:schemeClr val="tx1"/>
                </a:solidFill>
              </a:rPr>
              <a:t>Algoritme</a:t>
            </a:r>
            <a:r>
              <a:rPr lang="en-ID" sz="3200" b="1" dirty="0">
                <a:solidFill>
                  <a:schemeClr val="tx1"/>
                </a:solidFill>
              </a:rPr>
              <a:t> DBSCAN vs Fuzzy Core DBSCAN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9A7654-32E1-4DBC-8BFA-B19F88511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770331"/>
            <a:ext cx="4978400" cy="608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575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838700" y="2797565"/>
            <a:ext cx="7353300" cy="631435"/>
          </a:xfrm>
        </p:spPr>
        <p:txBody>
          <a:bodyPr>
            <a:normAutofit fontScale="85000" lnSpcReduction="10000"/>
          </a:bodyPr>
          <a:lstStyle/>
          <a:p>
            <a:r>
              <a:rPr lang="en-US" altLang="ko-KR" b="1" dirty="0">
                <a:solidFill>
                  <a:schemeClr val="tx1"/>
                </a:solidFill>
              </a:rPr>
              <a:t>4. </a:t>
            </a:r>
            <a:r>
              <a:rPr lang="en-US" altLang="ko-KR" b="1" dirty="0" err="1">
                <a:solidFill>
                  <a:schemeClr val="tx1"/>
                </a:solidFill>
              </a:rPr>
              <a:t>Manualisasi</a:t>
            </a:r>
            <a:r>
              <a:rPr lang="en-US" altLang="ko-KR" b="1" dirty="0">
                <a:solidFill>
                  <a:schemeClr val="tx1"/>
                </a:solidFill>
              </a:rPr>
              <a:t> Fuzzy Core DBSCAN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765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02D499-C77A-4208-BC94-D98C3A0648C4}"/>
              </a:ext>
            </a:extLst>
          </p:cNvPr>
          <p:cNvSpPr txBox="1">
            <a:spLocks/>
          </p:cNvSpPr>
          <p:nvPr/>
        </p:nvSpPr>
        <p:spPr>
          <a:xfrm>
            <a:off x="3009900" y="987815"/>
            <a:ext cx="7353300" cy="631435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457189" indent="-457189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 err="1"/>
              <a:t>Diketahui</a:t>
            </a:r>
            <a:r>
              <a:rPr lang="en-US" altLang="ko-KR" b="1" dirty="0"/>
              <a:t> data </a:t>
            </a:r>
            <a:r>
              <a:rPr lang="en-US" altLang="ko-KR" b="1" dirty="0" err="1"/>
              <a:t>sampel</a:t>
            </a:r>
            <a:r>
              <a:rPr lang="en-US" altLang="ko-KR" b="1" dirty="0"/>
              <a:t> </a:t>
            </a:r>
            <a:r>
              <a:rPr lang="en-US" altLang="ko-KR" b="1" dirty="0" err="1"/>
              <a:t>sebagai</a:t>
            </a:r>
            <a:r>
              <a:rPr lang="en-US" altLang="ko-KR" b="1" dirty="0"/>
              <a:t> </a:t>
            </a:r>
            <a:r>
              <a:rPr lang="en-US" altLang="ko-KR" b="1" dirty="0" err="1"/>
              <a:t>berikut</a:t>
            </a:r>
            <a:r>
              <a:rPr lang="en-US" altLang="ko-KR" b="1" dirty="0"/>
              <a:t> :</a:t>
            </a:r>
            <a:endParaRPr lang="ko-KR" altLang="en-US" b="1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9472C97-2902-4F4C-9BED-E4B9E7BE6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913779"/>
              </p:ext>
            </p:extLst>
          </p:nvPr>
        </p:nvGraphicFramePr>
        <p:xfrm>
          <a:off x="3009900" y="1619250"/>
          <a:ext cx="4102100" cy="4149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350833952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1535952326"/>
                    </a:ext>
                  </a:extLst>
                </a:gridCol>
                <a:gridCol w="1581150">
                  <a:extLst>
                    <a:ext uri="{9D8B030D-6E8A-4147-A177-3AD203B41FA5}">
                      <a16:colId xmlns:a16="http://schemas.microsoft.com/office/drawing/2014/main" val="23747804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D" sz="2000" dirty="0">
                          <a:solidFill>
                            <a:schemeClr val="tx1"/>
                          </a:solidFill>
                          <a:latin typeface="+mn-lt"/>
                        </a:rPr>
                        <a:t>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2000" dirty="0">
                          <a:solidFill>
                            <a:schemeClr val="tx1"/>
                          </a:solidFill>
                          <a:latin typeface="+mn-lt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2000" dirty="0">
                          <a:solidFill>
                            <a:schemeClr val="tx1"/>
                          </a:solidFill>
                          <a:latin typeface="+mn-lt"/>
                        </a:rPr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4829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14909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40985430"/>
                  </a:ext>
                </a:extLst>
              </a:tr>
              <a:tr h="2184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54252030"/>
                  </a:ext>
                </a:extLst>
              </a:tr>
              <a:tr h="2184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44649856"/>
                  </a:ext>
                </a:extLst>
              </a:tr>
              <a:tr h="2184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4237159"/>
                  </a:ext>
                </a:extLst>
              </a:tr>
              <a:tr h="2184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0511981"/>
                  </a:ext>
                </a:extLst>
              </a:tr>
              <a:tr h="2184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76473282"/>
                  </a:ext>
                </a:extLst>
              </a:tr>
              <a:tr h="2184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60699350"/>
                  </a:ext>
                </a:extLst>
              </a:tr>
              <a:tr h="2184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70933919"/>
                  </a:ext>
                </a:extLst>
              </a:tr>
              <a:tr h="218440"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62065779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AD90F26-55B3-488C-A382-0519EA0ED8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1884214"/>
              </p:ext>
            </p:extLst>
          </p:nvPr>
        </p:nvGraphicFramePr>
        <p:xfrm>
          <a:off x="7260498" y="2011679"/>
          <a:ext cx="4452530" cy="31873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85762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02D499-C77A-4208-BC94-D98C3A0648C4}"/>
              </a:ext>
            </a:extLst>
          </p:cNvPr>
          <p:cNvSpPr txBox="1">
            <a:spLocks/>
          </p:cNvSpPr>
          <p:nvPr/>
        </p:nvSpPr>
        <p:spPr>
          <a:xfrm>
            <a:off x="3009900" y="987815"/>
            <a:ext cx="7353300" cy="631435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457189" indent="-457189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 err="1"/>
              <a:t>Inisial</a:t>
            </a:r>
            <a:r>
              <a:rPr lang="en-US" altLang="ko-KR" b="1" dirty="0"/>
              <a:t> parameter </a:t>
            </a:r>
            <a:r>
              <a:rPr lang="en-US" altLang="ko-KR" b="1" dirty="0" err="1"/>
              <a:t>MinPts</a:t>
            </a:r>
            <a:r>
              <a:rPr lang="en-US" altLang="ko-KR" b="1" dirty="0"/>
              <a:t>, Epsilon, </a:t>
            </a:r>
            <a:r>
              <a:rPr lang="en-US" altLang="ko-KR" b="1" dirty="0" err="1"/>
              <a:t>MaxPts</a:t>
            </a:r>
            <a:endParaRPr lang="ko-KR" altLang="en-US" b="1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9472C97-2902-4F4C-9BED-E4B9E7BE6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32501"/>
              </p:ext>
            </p:extLst>
          </p:nvPr>
        </p:nvGraphicFramePr>
        <p:xfrm>
          <a:off x="3403600" y="1619250"/>
          <a:ext cx="69596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9800">
                  <a:extLst>
                    <a:ext uri="{9D8B030D-6E8A-4147-A177-3AD203B41FA5}">
                      <a16:colId xmlns:a16="http://schemas.microsoft.com/office/drawing/2014/main" val="2350833952"/>
                    </a:ext>
                  </a:extLst>
                </a:gridCol>
                <a:gridCol w="3479800">
                  <a:extLst>
                    <a:ext uri="{9D8B030D-6E8A-4147-A177-3AD203B41FA5}">
                      <a16:colId xmlns:a16="http://schemas.microsoft.com/office/drawing/2014/main" val="23747804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olidFill>
                            <a:schemeClr val="tx1"/>
                          </a:solidFill>
                        </a:rPr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olidFill>
                            <a:schemeClr val="tx1"/>
                          </a:solidFill>
                        </a:rPr>
                        <a:t>Nilai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4829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olidFill>
                            <a:schemeClr val="tx1"/>
                          </a:solidFill>
                        </a:rPr>
                        <a:t>Epsilon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olidFill>
                            <a:schemeClr val="tx1"/>
                          </a:solidFill>
                        </a:rPr>
                        <a:t>2,1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909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D" dirty="0" err="1">
                          <a:solidFill>
                            <a:schemeClr val="tx1"/>
                          </a:solidFill>
                        </a:rPr>
                        <a:t>MaxPts</a:t>
                      </a:r>
                      <a:endParaRPr lang="en-ID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0985430"/>
                  </a:ext>
                </a:extLst>
              </a:tr>
              <a:tr h="218440">
                <a:tc>
                  <a:txBody>
                    <a:bodyPr/>
                    <a:lstStyle/>
                    <a:p>
                      <a:pPr algn="ctr"/>
                      <a:r>
                        <a:rPr lang="en-ID" dirty="0" err="1">
                          <a:solidFill>
                            <a:schemeClr val="tx1"/>
                          </a:solidFill>
                        </a:rPr>
                        <a:t>MinPts</a:t>
                      </a:r>
                      <a:endParaRPr lang="en-ID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252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0679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02D499-C77A-4208-BC94-D98C3A0648C4}"/>
              </a:ext>
            </a:extLst>
          </p:cNvPr>
          <p:cNvSpPr txBox="1">
            <a:spLocks/>
          </p:cNvSpPr>
          <p:nvPr/>
        </p:nvSpPr>
        <p:spPr>
          <a:xfrm>
            <a:off x="3053442" y="291129"/>
            <a:ext cx="8665029" cy="1946973"/>
          </a:xfrm>
          <a:prstGeom prst="rect">
            <a:avLst/>
          </a:prstGeom>
        </p:spPr>
        <p:txBody>
          <a:bodyPr>
            <a:normAutofit fontScale="47500" lnSpcReduction="20000"/>
          </a:bodyPr>
          <a:lstStyle>
            <a:lvl1pPr marL="457189" indent="-457189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b="1" dirty="0"/>
          </a:p>
          <a:p>
            <a:r>
              <a:rPr lang="en-US" altLang="ko-KR" b="1" dirty="0" err="1"/>
              <a:t>Pilih</a:t>
            </a:r>
            <a:r>
              <a:rPr lang="en-US" altLang="ko-KR" b="1" dirty="0"/>
              <a:t> </a:t>
            </a:r>
            <a:r>
              <a:rPr lang="en-US" altLang="ko-KR" b="1" dirty="0" err="1"/>
              <a:t>titik</a:t>
            </a:r>
            <a:r>
              <a:rPr lang="en-US" altLang="ko-KR" b="1" dirty="0"/>
              <a:t> p </a:t>
            </a:r>
            <a:r>
              <a:rPr lang="en-US" altLang="ko-KR" b="1" dirty="0" err="1"/>
              <a:t>secara</a:t>
            </a:r>
            <a:r>
              <a:rPr lang="en-US" altLang="ko-KR" b="1" dirty="0"/>
              <a:t> </a:t>
            </a:r>
            <a:r>
              <a:rPr lang="en-US" altLang="ko-KR" b="1" dirty="0" err="1"/>
              <a:t>acak</a:t>
            </a:r>
            <a:r>
              <a:rPr lang="en-US" altLang="ko-KR" b="1" dirty="0"/>
              <a:t>, dan </a:t>
            </a:r>
            <a:r>
              <a:rPr lang="en-US" altLang="ko-KR" b="1" dirty="0" err="1"/>
              <a:t>tandai</a:t>
            </a:r>
            <a:r>
              <a:rPr lang="en-US" altLang="ko-KR" b="1" dirty="0"/>
              <a:t> </a:t>
            </a:r>
            <a:r>
              <a:rPr lang="en-US" altLang="ko-KR" b="1" dirty="0" err="1"/>
              <a:t>titik</a:t>
            </a:r>
            <a:r>
              <a:rPr lang="en-US" altLang="ko-KR" b="1" dirty="0"/>
              <a:t> </a:t>
            </a:r>
            <a:r>
              <a:rPr lang="en-US" altLang="ko-KR" b="1" dirty="0" err="1"/>
              <a:t>tersebut</a:t>
            </a:r>
            <a:r>
              <a:rPr lang="en-US" altLang="ko-KR" b="1" dirty="0"/>
              <a:t> </a:t>
            </a:r>
            <a:r>
              <a:rPr lang="en-US" altLang="ko-KR" b="1" dirty="0" err="1"/>
              <a:t>jika</a:t>
            </a:r>
            <a:r>
              <a:rPr lang="en-US" altLang="ko-KR" b="1" dirty="0"/>
              <a:t> </a:t>
            </a:r>
            <a:r>
              <a:rPr lang="en-US" altLang="ko-KR" b="1" dirty="0" err="1"/>
              <a:t>telah</a:t>
            </a:r>
            <a:r>
              <a:rPr lang="en-US" altLang="ko-KR" b="1" dirty="0"/>
              <a:t> </a:t>
            </a:r>
            <a:r>
              <a:rPr lang="en-US" altLang="ko-KR" b="1" dirty="0" err="1"/>
              <a:t>dikunjungi</a:t>
            </a:r>
            <a:r>
              <a:rPr lang="en-US" altLang="ko-KR" b="1" dirty="0"/>
              <a:t> (</a:t>
            </a:r>
            <a:r>
              <a:rPr lang="en-US" altLang="ko-KR" b="1" dirty="0" err="1"/>
              <a:t>warna</a:t>
            </a:r>
            <a:r>
              <a:rPr lang="en-US" altLang="ko-KR" b="1" dirty="0"/>
              <a:t> </a:t>
            </a:r>
            <a:r>
              <a:rPr lang="en-US" altLang="ko-KR" b="1" dirty="0" err="1"/>
              <a:t>merah</a:t>
            </a:r>
            <a:r>
              <a:rPr lang="en-US" altLang="ko-KR" b="1" dirty="0"/>
              <a:t>)</a:t>
            </a:r>
          </a:p>
          <a:p>
            <a:r>
              <a:rPr lang="en-US" altLang="ko-KR" b="1" dirty="0" err="1"/>
              <a:t>Hitung</a:t>
            </a:r>
            <a:r>
              <a:rPr lang="en-US" altLang="ko-KR" b="1" dirty="0"/>
              <a:t> </a:t>
            </a:r>
            <a:r>
              <a:rPr lang="en-US" altLang="ko-KR" b="1" dirty="0" err="1"/>
              <a:t>jarak</a:t>
            </a:r>
            <a:r>
              <a:rPr lang="en-US" altLang="ko-KR" b="1" dirty="0"/>
              <a:t> </a:t>
            </a:r>
            <a:r>
              <a:rPr lang="en-US" altLang="ko-KR" b="1" dirty="0" err="1"/>
              <a:t>antar</a:t>
            </a:r>
            <a:r>
              <a:rPr lang="en-US" altLang="ko-KR" b="1" dirty="0"/>
              <a:t> </a:t>
            </a:r>
            <a:r>
              <a:rPr lang="en-US" altLang="ko-KR" b="1" dirty="0" err="1"/>
              <a:t>titik</a:t>
            </a:r>
            <a:r>
              <a:rPr lang="en-US" altLang="ko-KR" b="1" dirty="0"/>
              <a:t> </a:t>
            </a:r>
            <a:r>
              <a:rPr lang="en-US" altLang="ko-KR" b="1" dirty="0" err="1"/>
              <a:t>dengan</a:t>
            </a:r>
            <a:r>
              <a:rPr lang="en-US" altLang="ko-KR" b="1" dirty="0"/>
              <a:t> Euclidean Distance</a:t>
            </a:r>
          </a:p>
          <a:p>
            <a:r>
              <a:rPr lang="en-US" altLang="ko-KR" b="1" dirty="0" err="1"/>
              <a:t>Tentukan</a:t>
            </a:r>
            <a:r>
              <a:rPr lang="en-US" altLang="ko-KR" b="1" dirty="0"/>
              <a:t> </a:t>
            </a:r>
            <a:r>
              <a:rPr lang="en-US" altLang="ko-KR" b="1" dirty="0" err="1"/>
              <a:t>anggota</a:t>
            </a:r>
            <a:r>
              <a:rPr lang="en-US" altLang="ko-KR" b="1" dirty="0"/>
              <a:t> cluster </a:t>
            </a:r>
            <a:r>
              <a:rPr lang="en-US" altLang="ko-KR" b="1" dirty="0" err="1"/>
              <a:t>berdasarkan</a:t>
            </a:r>
            <a:r>
              <a:rPr lang="en-US" altLang="ko-KR" b="1" dirty="0"/>
              <a:t> radius Eps</a:t>
            </a:r>
          </a:p>
          <a:p>
            <a:r>
              <a:rPr lang="en-US" altLang="ko-KR" b="1" dirty="0" err="1"/>
              <a:t>Menentukan</a:t>
            </a:r>
            <a:r>
              <a:rPr lang="en-US" altLang="ko-KR" b="1" dirty="0"/>
              <a:t> </a:t>
            </a:r>
            <a:r>
              <a:rPr lang="en-US" altLang="ko-KR" b="1" dirty="0" err="1"/>
              <a:t>nilai</a:t>
            </a:r>
            <a:r>
              <a:rPr lang="en-US" altLang="ko-KR" b="1" dirty="0"/>
              <a:t> core </a:t>
            </a:r>
            <a:r>
              <a:rPr lang="en-US" altLang="ko-KR" b="1" dirty="0" err="1"/>
              <a:t>dengan</a:t>
            </a:r>
            <a:r>
              <a:rPr lang="en-US" altLang="ko-KR" b="1" dirty="0"/>
              <a:t> membership function</a:t>
            </a:r>
          </a:p>
          <a:p>
            <a:pPr>
              <a:buFontTx/>
              <a:buChar char="-"/>
            </a:pPr>
            <a:endParaRPr lang="en-US" altLang="ko-KR" b="1" dirty="0"/>
          </a:p>
          <a:p>
            <a:pPr marL="0" indent="0">
              <a:buNone/>
            </a:pPr>
            <a:endParaRPr lang="ko-KR" altLang="en-US" b="1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254FB94-3C72-474F-B016-5C221BB700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7630325"/>
              </p:ext>
            </p:extLst>
          </p:nvPr>
        </p:nvGraphicFramePr>
        <p:xfrm>
          <a:off x="5255621" y="2387758"/>
          <a:ext cx="3940632" cy="3586321"/>
        </p:xfrm>
        <a:graphic>
          <a:graphicData uri="http://schemas.openxmlformats.org/drawingml/2006/table">
            <a:tbl>
              <a:tblPr/>
              <a:tblGrid>
                <a:gridCol w="437848">
                  <a:extLst>
                    <a:ext uri="{9D8B030D-6E8A-4147-A177-3AD203B41FA5}">
                      <a16:colId xmlns:a16="http://schemas.microsoft.com/office/drawing/2014/main" val="1741710061"/>
                    </a:ext>
                  </a:extLst>
                </a:gridCol>
                <a:gridCol w="875696">
                  <a:extLst>
                    <a:ext uri="{9D8B030D-6E8A-4147-A177-3AD203B41FA5}">
                      <a16:colId xmlns:a16="http://schemas.microsoft.com/office/drawing/2014/main" val="3422278721"/>
                    </a:ext>
                  </a:extLst>
                </a:gridCol>
                <a:gridCol w="875696">
                  <a:extLst>
                    <a:ext uri="{9D8B030D-6E8A-4147-A177-3AD203B41FA5}">
                      <a16:colId xmlns:a16="http://schemas.microsoft.com/office/drawing/2014/main" val="2764926539"/>
                    </a:ext>
                  </a:extLst>
                </a:gridCol>
                <a:gridCol w="875696">
                  <a:extLst>
                    <a:ext uri="{9D8B030D-6E8A-4147-A177-3AD203B41FA5}">
                      <a16:colId xmlns:a16="http://schemas.microsoft.com/office/drawing/2014/main" val="1573871719"/>
                    </a:ext>
                  </a:extLst>
                </a:gridCol>
                <a:gridCol w="875696">
                  <a:extLst>
                    <a:ext uri="{9D8B030D-6E8A-4147-A177-3AD203B41FA5}">
                      <a16:colId xmlns:a16="http://schemas.microsoft.com/office/drawing/2014/main" val="1854285686"/>
                    </a:ext>
                  </a:extLst>
                </a:gridCol>
              </a:tblGrid>
              <a:tr h="287453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212361"/>
                  </a:ext>
                </a:extLst>
              </a:tr>
              <a:tr h="287453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Distance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2178686"/>
                  </a:ext>
                </a:extLst>
              </a:tr>
              <a:tr h="27376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2962782"/>
                  </a:ext>
                </a:extLst>
              </a:tr>
              <a:tr h="27376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4497482"/>
                  </a:ext>
                </a:extLst>
              </a:tr>
              <a:tr h="27376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6,708204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0455203"/>
                  </a:ext>
                </a:extLst>
              </a:tr>
              <a:tr h="27376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2,236068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4005011"/>
                  </a:ext>
                </a:extLst>
              </a:tr>
              <a:tr h="27376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2,236068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1091802"/>
                  </a:ext>
                </a:extLst>
              </a:tr>
              <a:tr h="27376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1,414214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845902"/>
                  </a:ext>
                </a:extLst>
              </a:tr>
              <a:tr h="27376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12,80625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6475145"/>
                  </a:ext>
                </a:extLst>
              </a:tr>
              <a:tr h="27376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13,45362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364063"/>
                  </a:ext>
                </a:extLst>
              </a:tr>
              <a:tr h="27376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15,6205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215461"/>
                  </a:ext>
                </a:extLst>
              </a:tr>
              <a:tr h="27376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17,80449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1328333"/>
                  </a:ext>
                </a:extLst>
              </a:tr>
              <a:tr h="273765"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33502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0973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FEC6517-F15A-4DD5-A8CC-62AC16081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985159"/>
              </p:ext>
            </p:extLst>
          </p:nvPr>
        </p:nvGraphicFramePr>
        <p:xfrm>
          <a:off x="3806374" y="1314599"/>
          <a:ext cx="2768598" cy="2495550"/>
        </p:xfrm>
        <a:graphic>
          <a:graphicData uri="http://schemas.openxmlformats.org/drawingml/2006/table">
            <a:tbl>
              <a:tblPr/>
              <a:tblGrid>
                <a:gridCol w="324594">
                  <a:extLst>
                    <a:ext uri="{9D8B030D-6E8A-4147-A177-3AD203B41FA5}">
                      <a16:colId xmlns:a16="http://schemas.microsoft.com/office/drawing/2014/main" val="684471420"/>
                    </a:ext>
                  </a:extLst>
                </a:gridCol>
                <a:gridCol w="611001">
                  <a:extLst>
                    <a:ext uri="{9D8B030D-6E8A-4147-A177-3AD203B41FA5}">
                      <a16:colId xmlns:a16="http://schemas.microsoft.com/office/drawing/2014/main" val="1333149417"/>
                    </a:ext>
                  </a:extLst>
                </a:gridCol>
                <a:gridCol w="611001">
                  <a:extLst>
                    <a:ext uri="{9D8B030D-6E8A-4147-A177-3AD203B41FA5}">
                      <a16:colId xmlns:a16="http://schemas.microsoft.com/office/drawing/2014/main" val="1415312666"/>
                    </a:ext>
                  </a:extLst>
                </a:gridCol>
                <a:gridCol w="611001">
                  <a:extLst>
                    <a:ext uri="{9D8B030D-6E8A-4147-A177-3AD203B41FA5}">
                      <a16:colId xmlns:a16="http://schemas.microsoft.com/office/drawing/2014/main" val="961420003"/>
                    </a:ext>
                  </a:extLst>
                </a:gridCol>
                <a:gridCol w="611001">
                  <a:extLst>
                    <a:ext uri="{9D8B030D-6E8A-4147-A177-3AD203B41FA5}">
                      <a16:colId xmlns:a16="http://schemas.microsoft.com/office/drawing/2014/main" val="4177456210"/>
                    </a:ext>
                  </a:extLst>
                </a:gridCol>
              </a:tblGrid>
              <a:tr h="20002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86344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Distance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17221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9018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19948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7,81025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90248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4,123106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8921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3,605551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3076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3,162278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843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14,14214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59932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14,86607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508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16,97056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5233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19,10497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9745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Border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7410412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C2550FDA-1DA4-4E67-B129-C828D0B7B288}"/>
              </a:ext>
            </a:extLst>
          </p:cNvPr>
          <p:cNvSpPr/>
          <p:nvPr/>
        </p:nvSpPr>
        <p:spPr>
          <a:xfrm>
            <a:off x="3526972" y="11427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 err="1"/>
              <a:t>Lanjutkan</a:t>
            </a:r>
            <a:r>
              <a:rPr lang="en-US" altLang="ko-KR" b="1" dirty="0"/>
              <a:t> pada </a:t>
            </a:r>
            <a:r>
              <a:rPr lang="en-US" altLang="ko-KR" b="1" dirty="0" err="1"/>
              <a:t>titik</a:t>
            </a:r>
            <a:r>
              <a:rPr lang="en-US" altLang="ko-KR" b="1" dirty="0"/>
              <a:t> point </a:t>
            </a:r>
            <a:r>
              <a:rPr lang="en-US" altLang="ko-KR" b="1" dirty="0" err="1"/>
              <a:t>lainnya</a:t>
            </a:r>
            <a:r>
              <a:rPr lang="en-US" altLang="ko-KR" b="1" dirty="0"/>
              <a:t> yang </a:t>
            </a:r>
            <a:r>
              <a:rPr lang="en-US" altLang="ko-KR" b="1" dirty="0" err="1"/>
              <a:t>belum</a:t>
            </a:r>
            <a:r>
              <a:rPr lang="en-US" altLang="ko-KR" b="1" dirty="0"/>
              <a:t> </a:t>
            </a:r>
            <a:r>
              <a:rPr lang="en-US" altLang="ko-KR" b="1" dirty="0" err="1"/>
              <a:t>dikunjungi</a:t>
            </a:r>
            <a:r>
              <a:rPr lang="en-US" altLang="ko-KR" b="1" dirty="0"/>
              <a:t> </a:t>
            </a:r>
            <a:r>
              <a:rPr lang="en-US" altLang="ko-KR" b="1" dirty="0" err="1"/>
              <a:t>dalam</a:t>
            </a:r>
            <a:r>
              <a:rPr lang="en-US" altLang="ko-KR" b="1" dirty="0"/>
              <a:t> </a:t>
            </a:r>
            <a:r>
              <a:rPr lang="en-US" altLang="ko-KR" b="1" dirty="0" err="1"/>
              <a:t>satu</a:t>
            </a:r>
            <a:r>
              <a:rPr lang="en-US" altLang="ko-KR" b="1" dirty="0"/>
              <a:t> cluster</a:t>
            </a:r>
          </a:p>
          <a:p>
            <a:endParaRPr lang="ko-KR" altLang="en-US" b="1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B735696-5DA8-4A86-ADB9-D6721BFA96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6657301"/>
              </p:ext>
            </p:extLst>
          </p:nvPr>
        </p:nvGraphicFramePr>
        <p:xfrm>
          <a:off x="6955969" y="1314599"/>
          <a:ext cx="3111138" cy="2495550"/>
        </p:xfrm>
        <a:graphic>
          <a:graphicData uri="http://schemas.openxmlformats.org/drawingml/2006/table">
            <a:tbl>
              <a:tblPr/>
              <a:tblGrid>
                <a:gridCol w="392874">
                  <a:extLst>
                    <a:ext uri="{9D8B030D-6E8A-4147-A177-3AD203B41FA5}">
                      <a16:colId xmlns:a16="http://schemas.microsoft.com/office/drawing/2014/main" val="688354401"/>
                    </a:ext>
                  </a:extLst>
                </a:gridCol>
                <a:gridCol w="679566">
                  <a:extLst>
                    <a:ext uri="{9D8B030D-6E8A-4147-A177-3AD203B41FA5}">
                      <a16:colId xmlns:a16="http://schemas.microsoft.com/office/drawing/2014/main" val="4045645220"/>
                    </a:ext>
                  </a:extLst>
                </a:gridCol>
                <a:gridCol w="679566">
                  <a:extLst>
                    <a:ext uri="{9D8B030D-6E8A-4147-A177-3AD203B41FA5}">
                      <a16:colId xmlns:a16="http://schemas.microsoft.com/office/drawing/2014/main" val="3527639679"/>
                    </a:ext>
                  </a:extLst>
                </a:gridCol>
                <a:gridCol w="679566">
                  <a:extLst>
                    <a:ext uri="{9D8B030D-6E8A-4147-A177-3AD203B41FA5}">
                      <a16:colId xmlns:a16="http://schemas.microsoft.com/office/drawing/2014/main" val="253353106"/>
                    </a:ext>
                  </a:extLst>
                </a:gridCol>
                <a:gridCol w="679566">
                  <a:extLst>
                    <a:ext uri="{9D8B030D-6E8A-4147-A177-3AD203B41FA5}">
                      <a16:colId xmlns:a16="http://schemas.microsoft.com/office/drawing/2014/main" val="1156860580"/>
                    </a:ext>
                  </a:extLst>
                </a:gridCol>
              </a:tblGrid>
              <a:tr h="20002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95143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Distance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31458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1,414214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7684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3,162278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584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5,385165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913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68731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8605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72032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11,40175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22560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12,04159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70608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14,21267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72163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16,40122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3219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798958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17F47FF-CF7E-471F-A986-83DC79571C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543894"/>
              </p:ext>
            </p:extLst>
          </p:nvPr>
        </p:nvGraphicFramePr>
        <p:xfrm>
          <a:off x="3806374" y="4033679"/>
          <a:ext cx="2768598" cy="2495550"/>
        </p:xfrm>
        <a:graphic>
          <a:graphicData uri="http://schemas.openxmlformats.org/drawingml/2006/table">
            <a:tbl>
              <a:tblPr/>
              <a:tblGrid>
                <a:gridCol w="307622">
                  <a:extLst>
                    <a:ext uri="{9D8B030D-6E8A-4147-A177-3AD203B41FA5}">
                      <a16:colId xmlns:a16="http://schemas.microsoft.com/office/drawing/2014/main" val="1865841056"/>
                    </a:ext>
                  </a:extLst>
                </a:gridCol>
                <a:gridCol w="615244">
                  <a:extLst>
                    <a:ext uri="{9D8B030D-6E8A-4147-A177-3AD203B41FA5}">
                      <a16:colId xmlns:a16="http://schemas.microsoft.com/office/drawing/2014/main" val="4028807557"/>
                    </a:ext>
                  </a:extLst>
                </a:gridCol>
                <a:gridCol w="615244">
                  <a:extLst>
                    <a:ext uri="{9D8B030D-6E8A-4147-A177-3AD203B41FA5}">
                      <a16:colId xmlns:a16="http://schemas.microsoft.com/office/drawing/2014/main" val="1536249213"/>
                    </a:ext>
                  </a:extLst>
                </a:gridCol>
                <a:gridCol w="615244">
                  <a:extLst>
                    <a:ext uri="{9D8B030D-6E8A-4147-A177-3AD203B41FA5}">
                      <a16:colId xmlns:a16="http://schemas.microsoft.com/office/drawing/2014/main" val="1637599631"/>
                    </a:ext>
                  </a:extLst>
                </a:gridCol>
                <a:gridCol w="615244">
                  <a:extLst>
                    <a:ext uri="{9D8B030D-6E8A-4147-A177-3AD203B41FA5}">
                      <a16:colId xmlns:a16="http://schemas.microsoft.com/office/drawing/2014/main" val="2334892684"/>
                    </a:ext>
                  </a:extLst>
                </a:gridCol>
              </a:tblGrid>
              <a:tr h="20002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994668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Distance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41211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2,236068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7126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4,123106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0990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5,09902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47734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95273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1,414214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6861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73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10,81665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48108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11,40175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70668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13,60147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2373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16,40122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49471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56250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D81806B-32CC-4B99-B160-7FFA3F32FF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2631194"/>
              </p:ext>
            </p:extLst>
          </p:nvPr>
        </p:nvGraphicFramePr>
        <p:xfrm>
          <a:off x="6955968" y="4033679"/>
          <a:ext cx="3111138" cy="2558705"/>
        </p:xfrm>
        <a:graphic>
          <a:graphicData uri="http://schemas.openxmlformats.org/drawingml/2006/table">
            <a:tbl>
              <a:tblPr/>
              <a:tblGrid>
                <a:gridCol w="364754">
                  <a:extLst>
                    <a:ext uri="{9D8B030D-6E8A-4147-A177-3AD203B41FA5}">
                      <a16:colId xmlns:a16="http://schemas.microsoft.com/office/drawing/2014/main" val="3144442130"/>
                    </a:ext>
                  </a:extLst>
                </a:gridCol>
                <a:gridCol w="686596">
                  <a:extLst>
                    <a:ext uri="{9D8B030D-6E8A-4147-A177-3AD203B41FA5}">
                      <a16:colId xmlns:a16="http://schemas.microsoft.com/office/drawing/2014/main" val="2668728860"/>
                    </a:ext>
                  </a:extLst>
                </a:gridCol>
                <a:gridCol w="686596">
                  <a:extLst>
                    <a:ext uri="{9D8B030D-6E8A-4147-A177-3AD203B41FA5}">
                      <a16:colId xmlns:a16="http://schemas.microsoft.com/office/drawing/2014/main" val="133771475"/>
                    </a:ext>
                  </a:extLst>
                </a:gridCol>
                <a:gridCol w="686596">
                  <a:extLst>
                    <a:ext uri="{9D8B030D-6E8A-4147-A177-3AD203B41FA5}">
                      <a16:colId xmlns:a16="http://schemas.microsoft.com/office/drawing/2014/main" val="584374769"/>
                    </a:ext>
                  </a:extLst>
                </a:gridCol>
                <a:gridCol w="686596">
                  <a:extLst>
                    <a:ext uri="{9D8B030D-6E8A-4147-A177-3AD203B41FA5}">
                      <a16:colId xmlns:a16="http://schemas.microsoft.com/office/drawing/2014/main" val="535616766"/>
                    </a:ext>
                  </a:extLst>
                </a:gridCol>
              </a:tblGrid>
              <a:tr h="205087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000890"/>
                  </a:ext>
                </a:extLst>
              </a:tr>
              <a:tr h="205087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Distance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449858"/>
                  </a:ext>
                </a:extLst>
              </a:tr>
              <a:tr h="195321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2,236068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1404142"/>
                  </a:ext>
                </a:extLst>
              </a:tr>
              <a:tr h="195321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3,605551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693735"/>
                  </a:ext>
                </a:extLst>
              </a:tr>
              <a:tr h="195321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4,472136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189088"/>
                  </a:ext>
                </a:extLst>
              </a:tr>
              <a:tr h="195321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1,414214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6043426"/>
                  </a:ext>
                </a:extLst>
              </a:tr>
              <a:tr h="195321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469963"/>
                  </a:ext>
                </a:extLst>
              </a:tr>
              <a:tr h="195321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088125"/>
                  </a:ext>
                </a:extLst>
              </a:tr>
              <a:tr h="195321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10,63015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456444"/>
                  </a:ext>
                </a:extLst>
              </a:tr>
              <a:tr h="195321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11,31371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2618473"/>
                  </a:ext>
                </a:extLst>
              </a:tr>
              <a:tr h="195321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13,45362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0439256"/>
                  </a:ext>
                </a:extLst>
              </a:tr>
              <a:tr h="195321"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15,6205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831418"/>
                  </a:ext>
                </a:extLst>
              </a:tr>
              <a:tr h="195321"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9845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1385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Nama </a:t>
            </a:r>
            <a:r>
              <a:rPr lang="en-US" altLang="ko-KR" dirty="0" err="1"/>
              <a:t>Kelompok</a:t>
            </a:r>
            <a:r>
              <a:rPr lang="en-US" altLang="ko-KR" dirty="0"/>
              <a:t> :</a:t>
            </a:r>
            <a:endParaRPr lang="ko-KR" altLang="en-US" dirty="0"/>
          </a:p>
        </p:txBody>
      </p:sp>
      <p:sp>
        <p:nvSpPr>
          <p:cNvPr id="55" name="Text Placeholder 17"/>
          <p:cNvSpPr txBox="1">
            <a:spLocks/>
          </p:cNvSpPr>
          <p:nvPr/>
        </p:nvSpPr>
        <p:spPr>
          <a:xfrm>
            <a:off x="1486286" y="4117703"/>
            <a:ext cx="2304256" cy="424900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219170">
              <a:buNone/>
            </a:pPr>
            <a:r>
              <a:rPr lang="en-US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Adam </a:t>
            </a:r>
            <a:r>
              <a:rPr lang="en-US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Syarif</a:t>
            </a:r>
            <a:r>
              <a:rPr lang="en-US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 H.</a:t>
            </a:r>
          </a:p>
        </p:txBody>
      </p:sp>
      <p:sp>
        <p:nvSpPr>
          <p:cNvPr id="59" name="Text Placeholder 17"/>
          <p:cNvSpPr txBox="1">
            <a:spLocks/>
          </p:cNvSpPr>
          <p:nvPr/>
        </p:nvSpPr>
        <p:spPr>
          <a:xfrm>
            <a:off x="4904258" y="4117703"/>
            <a:ext cx="2304256" cy="424900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219170">
              <a:buNone/>
            </a:pPr>
            <a:r>
              <a:rPr lang="en-US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Cornelius Bagus</a:t>
            </a:r>
          </a:p>
        </p:txBody>
      </p:sp>
      <p:sp>
        <p:nvSpPr>
          <p:cNvPr id="63" name="Text Placeholder 17"/>
          <p:cNvSpPr txBox="1">
            <a:spLocks/>
          </p:cNvSpPr>
          <p:nvPr/>
        </p:nvSpPr>
        <p:spPr>
          <a:xfrm>
            <a:off x="8344709" y="4117703"/>
            <a:ext cx="2304256" cy="424900"/>
          </a:xfrm>
          <a:prstGeom prst="rect">
            <a:avLst/>
          </a:prstGeom>
          <a:solidFill>
            <a:schemeClr val="accent3"/>
          </a:solidFill>
          <a:ln w="19050"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1219170">
              <a:buNone/>
            </a:pPr>
            <a:r>
              <a:rPr lang="en-US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Bagas</a:t>
            </a:r>
            <a:r>
              <a:rPr lang="en-US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 </a:t>
            </a:r>
            <a:r>
              <a:rPr lang="en-US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Dwi</a:t>
            </a:r>
            <a:r>
              <a:rPr lang="en-US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 L</a:t>
            </a:r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573FFDEB-8315-4031-A14D-B9E05AEE86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536535" y="1717434"/>
            <a:ext cx="2198492" cy="2198492"/>
          </a:xfrm>
        </p:spPr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5048602F-E74C-456D-858E-A85D7B13D059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4957758" y="1717434"/>
            <a:ext cx="2198492" cy="2198492"/>
          </a:xfrm>
        </p:spPr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A041886C-4548-474C-84D7-96BD05E9F97F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401459" y="1717434"/>
            <a:ext cx="2198492" cy="2198492"/>
          </a:xfrm>
        </p:spPr>
      </p:sp>
    </p:spTree>
    <p:extLst>
      <p:ext uri="{BB962C8B-B14F-4D97-AF65-F5344CB8AC3E}">
        <p14:creationId xmlns:p14="http://schemas.microsoft.com/office/powerpoint/2010/main" val="30519596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E79A83-8897-4E0C-AADA-326023935906}"/>
              </a:ext>
            </a:extLst>
          </p:cNvPr>
          <p:cNvSpPr/>
          <p:nvPr/>
        </p:nvSpPr>
        <p:spPr>
          <a:xfrm>
            <a:off x="3526972" y="11427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Karena </a:t>
            </a:r>
            <a:r>
              <a:rPr lang="en-US" altLang="ko-KR" b="1" dirty="0" err="1"/>
              <a:t>seluruh</a:t>
            </a:r>
            <a:r>
              <a:rPr lang="en-US" altLang="ko-KR" b="1" dirty="0"/>
              <a:t> </a:t>
            </a:r>
            <a:r>
              <a:rPr lang="en-US" altLang="ko-KR" b="1" dirty="0" err="1"/>
              <a:t>anggota</a:t>
            </a:r>
            <a:r>
              <a:rPr lang="en-US" altLang="ko-KR" b="1" dirty="0"/>
              <a:t> cluster </a:t>
            </a:r>
            <a:r>
              <a:rPr lang="en-US" altLang="ko-KR" b="1" dirty="0" err="1"/>
              <a:t>telah</a:t>
            </a:r>
            <a:r>
              <a:rPr lang="en-US" altLang="ko-KR" b="1" dirty="0"/>
              <a:t> </a:t>
            </a:r>
            <a:r>
              <a:rPr lang="en-US" altLang="ko-KR" b="1" dirty="0" err="1"/>
              <a:t>dikunjungi</a:t>
            </a:r>
            <a:r>
              <a:rPr lang="en-US" altLang="ko-KR" b="1" dirty="0"/>
              <a:t>, </a:t>
            </a:r>
            <a:r>
              <a:rPr lang="en-US" altLang="ko-KR" b="1" dirty="0" err="1"/>
              <a:t>maka</a:t>
            </a:r>
            <a:r>
              <a:rPr lang="en-US" altLang="ko-KR" b="1" dirty="0"/>
              <a:t> </a:t>
            </a:r>
            <a:r>
              <a:rPr lang="en-US" altLang="ko-KR" b="1" dirty="0" err="1"/>
              <a:t>pindah</a:t>
            </a:r>
            <a:r>
              <a:rPr lang="en-US" altLang="ko-KR" b="1" dirty="0"/>
              <a:t> </a:t>
            </a:r>
            <a:r>
              <a:rPr lang="en-US" altLang="ko-KR" b="1" dirty="0" err="1"/>
              <a:t>ke</a:t>
            </a:r>
            <a:r>
              <a:rPr lang="en-US" altLang="ko-KR" b="1" dirty="0"/>
              <a:t> </a:t>
            </a:r>
            <a:r>
              <a:rPr lang="en-US" altLang="ko-KR" b="1" dirty="0" err="1"/>
              <a:t>titik</a:t>
            </a:r>
            <a:r>
              <a:rPr lang="en-US" altLang="ko-KR" b="1" dirty="0"/>
              <a:t> </a:t>
            </a:r>
            <a:r>
              <a:rPr lang="en-US" altLang="ko-KR" b="1" dirty="0" err="1"/>
              <a:t>lainnya</a:t>
            </a:r>
            <a:endParaRPr lang="en-US" altLang="ko-KR" b="1" dirty="0"/>
          </a:p>
          <a:p>
            <a:endParaRPr lang="ko-KR" altLang="en-US" b="1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1E1585E-0FDB-42C7-9067-7B7829C719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4172960"/>
              </p:ext>
            </p:extLst>
          </p:nvPr>
        </p:nvGraphicFramePr>
        <p:xfrm>
          <a:off x="3905795" y="1314599"/>
          <a:ext cx="3352800" cy="24955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373858360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157191593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1280809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10027898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08027228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84882382"/>
                    </a:ext>
                  </a:extLst>
                </a:gridCol>
              </a:tblGrid>
              <a:tr h="200025">
                <a:tc rowSpan="13">
                  <a:txBody>
                    <a:bodyPr/>
                    <a:lstStyle/>
                    <a:p>
                      <a:pPr algn="ctr" fontAlgn="ctr"/>
                      <a:r>
                        <a:rPr lang="en-ID" sz="11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NOISE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486937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Distance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773802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12,80625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0740948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14,14214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9442290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6,403124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0357468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10,81665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884762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10,63015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851193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11,40175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063580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4791917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577432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2,828427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14555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46893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Border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088941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9213717-78E7-4C89-84A3-8511062861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495110"/>
              </p:ext>
            </p:extLst>
          </p:nvPr>
        </p:nvGraphicFramePr>
        <p:xfrm>
          <a:off x="7637418" y="1314599"/>
          <a:ext cx="3352800" cy="24955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304183490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88536241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77234368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14211651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73224631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399408567"/>
                    </a:ext>
                  </a:extLst>
                </a:gridCol>
              </a:tblGrid>
              <a:tr h="200025">
                <a:tc rowSpan="13">
                  <a:txBody>
                    <a:bodyPr/>
                    <a:lstStyle/>
                    <a:p>
                      <a:pPr algn="ctr" fontAlgn="ctr"/>
                      <a:r>
                        <a:rPr lang="en-ID" sz="11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NOISE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2393727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Distance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3318048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13,45362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605245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14,86607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59719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7,211103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18162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11,40175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051790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11,31371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373745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12,04159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41857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143387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066667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2,236068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030747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4,472136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04736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D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Border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81412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9755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3215680" y="356659"/>
            <a:ext cx="8976320" cy="76808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1219170"/>
            <a:r>
              <a:rPr lang="en-US" sz="48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Agenda Style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3979965" y="1508788"/>
            <a:ext cx="7481455" cy="768000"/>
            <a:chOff x="2984973" y="1131591"/>
            <a:chExt cx="5611091" cy="576000"/>
          </a:xfrm>
        </p:grpSpPr>
        <p:sp>
          <p:nvSpPr>
            <p:cNvPr id="4" name="Round Same Side Corner Rectangle 3"/>
            <p:cNvSpPr/>
            <p:nvPr/>
          </p:nvSpPr>
          <p:spPr>
            <a:xfrm rot="5400000">
              <a:off x="5719936" y="-12405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219170" latinLnBrk="1"/>
              <a:endParaRPr lang="ko-KR" altLang="en-US" sz="240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5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1131591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1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9170">
                <a:defRPr/>
              </a:pPr>
              <a:endParaRPr lang="ko-KR" altLang="en-US" sz="373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988072" y="1234926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 defTabSz="1219170" latinLnBrk="1"/>
              <a:r>
                <a:rPr lang="en-US" altLang="ko-KR" sz="3200" b="1" dirty="0">
                  <a:solidFill>
                    <a:srgbClr val="85D8DE"/>
                  </a:solidFill>
                  <a:latin typeface="Arial"/>
                  <a:cs typeface="Arial" pitchFamily="34" charset="0"/>
                </a:rPr>
                <a:t>01</a:t>
              </a:r>
            </a:p>
          </p:txBody>
        </p:sp>
        <p:sp>
          <p:nvSpPr>
            <p:cNvPr id="7" name="TextBox 6"/>
            <p:cNvSpPr txBox="1"/>
            <p:nvPr/>
          </p:nvSpPr>
          <p:spPr bwMode="auto">
            <a:xfrm>
              <a:off x="3667248" y="1269780"/>
              <a:ext cx="4752528" cy="284742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>
                <a:defRPr/>
              </a:pPr>
              <a:r>
                <a:rPr lang="en-US" altLang="ko-KR" sz="1867" b="1" dirty="0">
                  <a:latin typeface="Arial"/>
                  <a:cs typeface="Arial" pitchFamily="34" charset="0"/>
                </a:rPr>
                <a:t>Clustering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979965" y="2697911"/>
            <a:ext cx="7481455" cy="768000"/>
            <a:chOff x="2984973" y="2023433"/>
            <a:chExt cx="5611091" cy="576000"/>
          </a:xfrm>
        </p:grpSpPr>
        <p:sp>
          <p:nvSpPr>
            <p:cNvPr id="15" name="Round Same Side Corner Rectangle 14"/>
            <p:cNvSpPr/>
            <p:nvPr/>
          </p:nvSpPr>
          <p:spPr>
            <a:xfrm rot="5400000">
              <a:off x="5719936" y="-348671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219170" latinLnBrk="1"/>
              <a:endParaRPr lang="ko-KR" altLang="en-US" sz="240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6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2023433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2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9170">
                <a:defRPr/>
              </a:pPr>
              <a:endParaRPr lang="ko-KR" altLang="en-US" sz="373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988072" y="2126768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 defTabSz="1219170" latinLnBrk="1"/>
              <a:r>
                <a:rPr lang="en-US" altLang="ko-KR" sz="3200" b="1" dirty="0">
                  <a:solidFill>
                    <a:srgbClr val="85D8DE"/>
                  </a:solidFill>
                  <a:latin typeface="Arial"/>
                  <a:cs typeface="Arial" pitchFamily="34" charset="0"/>
                </a:rPr>
                <a:t>02</a:t>
              </a:r>
            </a:p>
          </p:txBody>
        </p:sp>
        <p:sp>
          <p:nvSpPr>
            <p:cNvPr id="18" name="TextBox 17"/>
            <p:cNvSpPr txBox="1"/>
            <p:nvPr/>
          </p:nvSpPr>
          <p:spPr bwMode="auto">
            <a:xfrm>
              <a:off x="3667248" y="2161622"/>
              <a:ext cx="4752528" cy="284742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>
                <a:defRPr/>
              </a:pPr>
              <a:r>
                <a:rPr lang="en-US" altLang="ko-KR" sz="1867" b="1" dirty="0">
                  <a:latin typeface="Arial"/>
                  <a:cs typeface="Arial" pitchFamily="34" charset="0"/>
                </a:rPr>
                <a:t>DBSCAN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979965" y="3887034"/>
            <a:ext cx="7481455" cy="768000"/>
            <a:chOff x="2984973" y="2915275"/>
            <a:chExt cx="5611091" cy="576000"/>
          </a:xfrm>
        </p:grpSpPr>
        <p:sp>
          <p:nvSpPr>
            <p:cNvPr id="20" name="Round Same Side Corner Rectangle 19"/>
            <p:cNvSpPr/>
            <p:nvPr/>
          </p:nvSpPr>
          <p:spPr>
            <a:xfrm rot="5400000">
              <a:off x="5719936" y="543171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219170" latinLnBrk="1"/>
              <a:endParaRPr lang="ko-KR" altLang="en-US" sz="240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21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2915275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3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9170">
                <a:defRPr/>
              </a:pPr>
              <a:endParaRPr lang="ko-KR" altLang="en-US" sz="373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88072" y="3018610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 defTabSz="1219170" latinLnBrk="1"/>
              <a:r>
                <a:rPr lang="en-US" altLang="ko-KR" sz="3200" b="1" dirty="0">
                  <a:solidFill>
                    <a:srgbClr val="85D8DE"/>
                  </a:solidFill>
                  <a:latin typeface="Arial"/>
                  <a:cs typeface="Arial" pitchFamily="34" charset="0"/>
                </a:rPr>
                <a:t>03</a:t>
              </a:r>
            </a:p>
          </p:txBody>
        </p:sp>
        <p:sp>
          <p:nvSpPr>
            <p:cNvPr id="23" name="TextBox 22"/>
            <p:cNvSpPr txBox="1"/>
            <p:nvPr/>
          </p:nvSpPr>
          <p:spPr bwMode="auto">
            <a:xfrm>
              <a:off x="3667248" y="3053464"/>
              <a:ext cx="4752528" cy="284742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>
                <a:defRPr/>
              </a:pPr>
              <a:r>
                <a:rPr lang="en-US" altLang="ko-KR" sz="1867" b="1" dirty="0">
                  <a:latin typeface="Arial"/>
                  <a:cs typeface="Arial" pitchFamily="34" charset="0"/>
                </a:rPr>
                <a:t>Fuzzy Core DBSCAN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979965" y="5076156"/>
            <a:ext cx="7481455" cy="768000"/>
            <a:chOff x="2984973" y="3807117"/>
            <a:chExt cx="5611091" cy="576000"/>
          </a:xfrm>
        </p:grpSpPr>
        <p:sp>
          <p:nvSpPr>
            <p:cNvPr id="25" name="Round Same Side Corner Rectangle 24"/>
            <p:cNvSpPr/>
            <p:nvPr/>
          </p:nvSpPr>
          <p:spPr>
            <a:xfrm rot="5400000">
              <a:off x="5719936" y="1435013"/>
              <a:ext cx="432048" cy="532020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219170" latinLnBrk="1"/>
              <a:endParaRPr lang="ko-KR" altLang="en-US" sz="240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26" name="AutoShape 92"/>
            <p:cNvSpPr>
              <a:spLocks noChangeAspect="1" noChangeArrowheads="1"/>
            </p:cNvSpPr>
            <p:nvPr/>
          </p:nvSpPr>
          <p:spPr bwMode="auto">
            <a:xfrm rot="16200000" flipH="1">
              <a:off x="2984973" y="3807117"/>
              <a:ext cx="576000" cy="576000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accent4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0" h="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9170">
                <a:defRPr/>
              </a:pPr>
              <a:endParaRPr lang="ko-KR" altLang="en-US" sz="373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988072" y="3910452"/>
              <a:ext cx="569802" cy="369332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pPr algn="ctr" defTabSz="1219170" latinLnBrk="1"/>
              <a:r>
                <a:rPr lang="en-US" altLang="ko-KR" sz="3200" b="1" dirty="0">
                  <a:solidFill>
                    <a:srgbClr val="85D8DE"/>
                  </a:solidFill>
                  <a:latin typeface="Arial"/>
                  <a:cs typeface="Arial" pitchFamily="34" charset="0"/>
                </a:rPr>
                <a:t>04</a:t>
              </a:r>
            </a:p>
          </p:txBody>
        </p:sp>
        <p:sp>
          <p:nvSpPr>
            <p:cNvPr id="28" name="TextBox 27"/>
            <p:cNvSpPr txBox="1"/>
            <p:nvPr/>
          </p:nvSpPr>
          <p:spPr bwMode="auto">
            <a:xfrm>
              <a:off x="3667248" y="3945306"/>
              <a:ext cx="4752528" cy="284742"/>
            </a:xfrm>
            <a:prstGeom prst="rect">
              <a:avLst/>
            </a:prstGeom>
            <a:noFill/>
            <a:effectLst/>
          </p:spPr>
          <p:txBody>
            <a:bodyPr wrap="square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>
                <a:defRPr/>
              </a:pPr>
              <a:r>
                <a:rPr lang="en-US" altLang="ko-KR" sz="1867" b="1" dirty="0" err="1">
                  <a:latin typeface="Arial"/>
                  <a:cs typeface="Arial" pitchFamily="34" charset="0"/>
                </a:rPr>
                <a:t>Manualisasi</a:t>
              </a:r>
              <a:r>
                <a:rPr lang="en-US" altLang="ko-KR" sz="1867" b="1" dirty="0">
                  <a:latin typeface="Arial"/>
                  <a:cs typeface="Arial" pitchFamily="34" charset="0"/>
                </a:rPr>
                <a:t> Fuzzy Core DBSCAN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552950" y="2661417"/>
            <a:ext cx="8477250" cy="631435"/>
          </a:xfrm>
        </p:spPr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</a:rPr>
              <a:t>1. CLUSTERING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</a:rPr>
              <a:t>CLUSTERING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91200" y="2039167"/>
            <a:ext cx="6161449" cy="419031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defTabSz="1219170" latinLnBrk="1">
              <a:lnSpc>
                <a:spcPct val="150000"/>
              </a:lnSpc>
            </a:pPr>
            <a:r>
              <a:rPr lang="en-US" altLang="ko-KR" sz="2000" dirty="0">
                <a:latin typeface="Arial"/>
                <a:cs typeface="Arial" pitchFamily="34" charset="0"/>
              </a:rPr>
              <a:t>Clustering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adalah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sebuah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metode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pengelompokan</a:t>
            </a:r>
            <a:r>
              <a:rPr lang="en-US" altLang="ko-KR" sz="2000" dirty="0">
                <a:latin typeface="Arial"/>
                <a:cs typeface="Arial" pitchFamily="34" charset="0"/>
              </a:rPr>
              <a:t> data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kedalam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beberapa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kelompok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sehingga</a:t>
            </a:r>
            <a:r>
              <a:rPr lang="en-US" altLang="ko-KR" sz="2000" dirty="0">
                <a:latin typeface="Arial"/>
                <a:cs typeface="Arial" pitchFamily="34" charset="0"/>
              </a:rPr>
              <a:t> data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dalam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suatu</a:t>
            </a:r>
            <a:r>
              <a:rPr lang="en-US" altLang="ko-KR" sz="2000" dirty="0">
                <a:latin typeface="Arial"/>
                <a:cs typeface="Arial" pitchFamily="34" charset="0"/>
              </a:rPr>
              <a:t> cluster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memiliki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tingkat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kemiripan</a:t>
            </a:r>
            <a:r>
              <a:rPr lang="en-US" altLang="ko-KR" sz="2000" dirty="0">
                <a:latin typeface="Arial"/>
                <a:cs typeface="Arial" pitchFamily="34" charset="0"/>
              </a:rPr>
              <a:t> yang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tinggi</a:t>
            </a:r>
            <a:r>
              <a:rPr lang="en-US" altLang="ko-KR" sz="2000" dirty="0">
                <a:latin typeface="Arial"/>
                <a:cs typeface="Arial" pitchFamily="34" charset="0"/>
              </a:rPr>
              <a:t> dan data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antar</a:t>
            </a:r>
            <a:r>
              <a:rPr lang="en-US" altLang="ko-KR" sz="2000" dirty="0">
                <a:latin typeface="Arial"/>
                <a:cs typeface="Arial" pitchFamily="34" charset="0"/>
              </a:rPr>
              <a:t> cluster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memiliki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kemiripan</a:t>
            </a:r>
            <a:r>
              <a:rPr lang="en-US" altLang="ko-KR" sz="2000" dirty="0">
                <a:latin typeface="Arial"/>
                <a:cs typeface="Arial" pitchFamily="34" charset="0"/>
              </a:rPr>
              <a:t> yang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rendah</a:t>
            </a:r>
            <a:endParaRPr lang="en-US" altLang="ko-KR" sz="2000" dirty="0">
              <a:latin typeface="Arial"/>
              <a:cs typeface="Arial" pitchFamily="34" charset="0"/>
            </a:endParaRPr>
          </a:p>
          <a:p>
            <a:pPr algn="just" defTabSz="1219170" latinLnBrk="1">
              <a:lnSpc>
                <a:spcPct val="150000"/>
              </a:lnSpc>
            </a:pPr>
            <a:endParaRPr lang="en-US" altLang="ko-KR" sz="2000" dirty="0">
              <a:latin typeface="Arial"/>
              <a:cs typeface="Arial" pitchFamily="34" charset="0"/>
            </a:endParaRPr>
          </a:p>
          <a:p>
            <a:pPr algn="just" defTabSz="1219170" latinLnBrk="1">
              <a:lnSpc>
                <a:spcPct val="150000"/>
              </a:lnSpc>
            </a:pPr>
            <a:r>
              <a:rPr lang="en-US" altLang="ko-KR" sz="2000" dirty="0">
                <a:latin typeface="Arial"/>
                <a:cs typeface="Arial" pitchFamily="34" charset="0"/>
              </a:rPr>
              <a:t>Salah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satu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pendekatan</a:t>
            </a:r>
            <a:r>
              <a:rPr lang="en-US" altLang="ko-KR" sz="2000" dirty="0">
                <a:latin typeface="Arial"/>
                <a:cs typeface="Arial" pitchFamily="34" charset="0"/>
              </a:rPr>
              <a:t> clustering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adalah</a:t>
            </a:r>
            <a:r>
              <a:rPr lang="en-US" altLang="ko-KR" sz="2000" dirty="0">
                <a:latin typeface="Arial"/>
                <a:cs typeface="Arial" pitchFamily="34" charset="0"/>
              </a:rPr>
              <a:t> Density based clustering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yaitu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berdasarkan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tingkat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kerapatan</a:t>
            </a:r>
            <a:r>
              <a:rPr lang="en-US" altLang="ko-KR" sz="2000" dirty="0">
                <a:latin typeface="Arial"/>
                <a:cs typeface="Arial" pitchFamily="34" charset="0"/>
              </a:rPr>
              <a:t>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antar</a:t>
            </a:r>
            <a:r>
              <a:rPr lang="en-US" altLang="ko-KR" sz="2000" dirty="0">
                <a:latin typeface="Arial"/>
                <a:cs typeface="Arial" pitchFamily="34" charset="0"/>
              </a:rPr>
              <a:t> data, salah </a:t>
            </a:r>
            <a:r>
              <a:rPr lang="en-US" altLang="ko-KR" sz="2000" dirty="0" err="1">
                <a:latin typeface="Arial"/>
                <a:cs typeface="Arial" pitchFamily="34" charset="0"/>
              </a:rPr>
              <a:t>satunya</a:t>
            </a:r>
            <a:r>
              <a:rPr lang="en-US" altLang="ko-KR" sz="2000" dirty="0">
                <a:latin typeface="Arial"/>
                <a:cs typeface="Arial" pitchFamily="34" charset="0"/>
              </a:rPr>
              <a:t> DBSCAN</a:t>
            </a:r>
          </a:p>
        </p:txBody>
      </p:sp>
    </p:spTree>
    <p:extLst>
      <p:ext uri="{BB962C8B-B14F-4D97-AF65-F5344CB8AC3E}">
        <p14:creationId xmlns:p14="http://schemas.microsoft.com/office/powerpoint/2010/main" val="3020519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213684" y="3004317"/>
            <a:ext cx="6978316" cy="631435"/>
          </a:xfrm>
        </p:spPr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</a:rPr>
              <a:t>2. DBSCAN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915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</a:rPr>
              <a:t>DBSCAN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96000" y="2629168"/>
            <a:ext cx="5519765" cy="32669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defTabSz="1219170" latinLnBrk="1">
              <a:lnSpc>
                <a:spcPct val="150000"/>
              </a:lnSpc>
            </a:pPr>
            <a:r>
              <a:rPr lang="en-US" altLang="ko-KR" sz="2000" dirty="0">
                <a:cs typeface="Arial" pitchFamily="34" charset="0"/>
              </a:rPr>
              <a:t>DBSCAN </a:t>
            </a:r>
            <a:r>
              <a:rPr lang="en-US" altLang="ko-KR" sz="2000" dirty="0" err="1">
                <a:cs typeface="Arial" pitchFamily="34" charset="0"/>
              </a:rPr>
              <a:t>atau</a:t>
            </a:r>
            <a:r>
              <a:rPr lang="en-US" altLang="ko-KR" sz="2000" dirty="0">
                <a:cs typeface="Arial" pitchFamily="34" charset="0"/>
              </a:rPr>
              <a:t>  Density-Based Spatial Clustering </a:t>
            </a:r>
            <a:r>
              <a:rPr lang="en-US" altLang="ko-KR" sz="2000" dirty="0" err="1">
                <a:cs typeface="Arial" pitchFamily="34" charset="0"/>
              </a:rPr>
              <a:t>Algoritm</a:t>
            </a:r>
            <a:r>
              <a:rPr lang="en-US" altLang="ko-KR" sz="2000" dirty="0">
                <a:cs typeface="Arial" pitchFamily="34" charset="0"/>
              </a:rPr>
              <a:t> With Noise </a:t>
            </a:r>
            <a:r>
              <a:rPr lang="en-US" altLang="ko-KR" sz="2000" dirty="0" err="1">
                <a:cs typeface="Arial" pitchFamily="34" charset="0"/>
              </a:rPr>
              <a:t>adalah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algoritma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pengelompokan</a:t>
            </a:r>
            <a:r>
              <a:rPr lang="en-US" altLang="ko-KR" sz="2000" dirty="0">
                <a:cs typeface="Arial" pitchFamily="34" charset="0"/>
              </a:rPr>
              <a:t> yang </a:t>
            </a:r>
            <a:r>
              <a:rPr lang="en-US" altLang="ko-KR" sz="2000" dirty="0" err="1">
                <a:cs typeface="Arial" pitchFamily="34" charset="0"/>
              </a:rPr>
              <a:t>didasarkan</a:t>
            </a:r>
            <a:r>
              <a:rPr lang="en-US" altLang="ko-KR" sz="2000" dirty="0">
                <a:cs typeface="Arial" pitchFamily="34" charset="0"/>
              </a:rPr>
              <a:t> pada </a:t>
            </a:r>
            <a:r>
              <a:rPr lang="en-US" altLang="ko-KR" sz="2000" dirty="0" err="1">
                <a:cs typeface="Arial" pitchFamily="34" charset="0"/>
              </a:rPr>
              <a:t>tingkat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kerapatan</a:t>
            </a:r>
            <a:r>
              <a:rPr lang="en-US" altLang="ko-KR" sz="2000" dirty="0">
                <a:cs typeface="Arial" pitchFamily="34" charset="0"/>
              </a:rPr>
              <a:t> data </a:t>
            </a:r>
            <a:r>
              <a:rPr lang="en-US" altLang="ko-KR" sz="2000" dirty="0" err="1">
                <a:cs typeface="Arial" pitchFamily="34" charset="0"/>
              </a:rPr>
              <a:t>atau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kepadatan</a:t>
            </a:r>
            <a:r>
              <a:rPr lang="en-US" altLang="ko-KR" sz="2000" dirty="0">
                <a:cs typeface="Arial" pitchFamily="34" charset="0"/>
              </a:rPr>
              <a:t> data (density). </a:t>
            </a:r>
            <a:r>
              <a:rPr lang="en-US" altLang="ko-KR" sz="2000" dirty="0" err="1">
                <a:cs typeface="Arial" pitchFamily="34" charset="0"/>
              </a:rPr>
              <a:t>Konsep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kepadatan</a:t>
            </a:r>
            <a:r>
              <a:rPr lang="en-US" altLang="ko-KR" sz="2000" dirty="0">
                <a:cs typeface="Arial" pitchFamily="34" charset="0"/>
              </a:rPr>
              <a:t> yang </a:t>
            </a:r>
            <a:r>
              <a:rPr lang="en-US" altLang="ko-KR" sz="2000" dirty="0" err="1">
                <a:cs typeface="Arial" pitchFamily="34" charset="0"/>
              </a:rPr>
              <a:t>dimaksud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adalah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jumlah</a:t>
            </a:r>
            <a:r>
              <a:rPr lang="en-US" altLang="ko-KR" sz="2000" dirty="0">
                <a:cs typeface="Arial" pitchFamily="34" charset="0"/>
              </a:rPr>
              <a:t> data yang </a:t>
            </a:r>
            <a:r>
              <a:rPr lang="en-US" altLang="ko-KR" sz="2000" dirty="0" err="1">
                <a:cs typeface="Arial" pitchFamily="34" charset="0"/>
              </a:rPr>
              <a:t>berada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dalam</a:t>
            </a:r>
            <a:r>
              <a:rPr lang="en-US" altLang="ko-KR" sz="2000" dirty="0">
                <a:cs typeface="Arial" pitchFamily="34" charset="0"/>
              </a:rPr>
              <a:t> radius Epsilon </a:t>
            </a:r>
            <a:r>
              <a:rPr lang="en-US" altLang="ko-KR" sz="2000" dirty="0" err="1">
                <a:cs typeface="Arial" pitchFamily="34" charset="0"/>
              </a:rPr>
              <a:t>dari</a:t>
            </a:r>
            <a:r>
              <a:rPr lang="en-US" altLang="ko-KR" sz="2000" dirty="0">
                <a:cs typeface="Arial" pitchFamily="34" charset="0"/>
              </a:rPr>
              <a:t> </a:t>
            </a:r>
            <a:r>
              <a:rPr lang="en-US" altLang="ko-KR" sz="2000" dirty="0" err="1">
                <a:cs typeface="Arial" pitchFamily="34" charset="0"/>
              </a:rPr>
              <a:t>setiap</a:t>
            </a:r>
            <a:r>
              <a:rPr lang="en-US" altLang="ko-KR" sz="2000" dirty="0">
                <a:cs typeface="Arial" pitchFamily="34" charset="0"/>
              </a:rPr>
              <a:t> data.</a:t>
            </a:r>
          </a:p>
        </p:txBody>
      </p:sp>
    </p:spTree>
    <p:extLst>
      <p:ext uri="{BB962C8B-B14F-4D97-AF65-F5344CB8AC3E}">
        <p14:creationId xmlns:p14="http://schemas.microsoft.com/office/powerpoint/2010/main" val="3214246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95544"/>
            <a:ext cx="12192000" cy="76808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CLASSIC DBSCAN ALGORITHM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Teardrop 27"/>
          <p:cNvSpPr/>
          <p:nvPr/>
        </p:nvSpPr>
        <p:spPr>
          <a:xfrm rot="2700000">
            <a:off x="8780105" y="2063125"/>
            <a:ext cx="2256000" cy="2256000"/>
          </a:xfrm>
          <a:prstGeom prst="teardrop">
            <a:avLst/>
          </a:prstGeom>
          <a:solidFill>
            <a:schemeClr val="accent1">
              <a:lumMod val="50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8894469" y="2173636"/>
            <a:ext cx="2016000" cy="2016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1"/>
            <a:endParaRPr lang="ko-KR" altLang="en-US" sz="3733">
              <a:solidFill>
                <a:prstClr val="black">
                  <a:lumMod val="65000"/>
                  <a:lumOff val="35000"/>
                </a:prstClr>
              </a:solidFill>
              <a:latin typeface="Arial"/>
            </a:endParaRPr>
          </a:p>
        </p:txBody>
      </p:sp>
      <p:sp>
        <p:nvSpPr>
          <p:cNvPr id="30" name="Teardrop 29"/>
          <p:cNvSpPr/>
          <p:nvPr/>
        </p:nvSpPr>
        <p:spPr>
          <a:xfrm rot="2700000">
            <a:off x="6238701" y="2063125"/>
            <a:ext cx="2256000" cy="2256000"/>
          </a:xfrm>
          <a:prstGeom prst="teardrop">
            <a:avLst/>
          </a:prstGeom>
          <a:solidFill>
            <a:schemeClr val="accent2">
              <a:lumMod val="75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6353065" y="2173636"/>
            <a:ext cx="2016000" cy="2016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1"/>
            <a:endParaRPr lang="ko-KR" altLang="en-US" sz="3733">
              <a:solidFill>
                <a:prstClr val="black">
                  <a:lumMod val="65000"/>
                  <a:lumOff val="35000"/>
                </a:prstClr>
              </a:solidFill>
              <a:latin typeface="Arial"/>
            </a:endParaRPr>
          </a:p>
        </p:txBody>
      </p:sp>
      <p:sp>
        <p:nvSpPr>
          <p:cNvPr id="32" name="Teardrop 31"/>
          <p:cNvSpPr/>
          <p:nvPr/>
        </p:nvSpPr>
        <p:spPr>
          <a:xfrm rot="2700000">
            <a:off x="3697297" y="2063125"/>
            <a:ext cx="2256000" cy="2256000"/>
          </a:xfrm>
          <a:prstGeom prst="teardrop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3811661" y="2173636"/>
            <a:ext cx="2016000" cy="2016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1"/>
            <a:endParaRPr lang="ko-KR" altLang="en-US" sz="3733">
              <a:solidFill>
                <a:prstClr val="black">
                  <a:lumMod val="65000"/>
                  <a:lumOff val="35000"/>
                </a:prstClr>
              </a:solidFill>
              <a:latin typeface="Arial"/>
            </a:endParaRPr>
          </a:p>
        </p:txBody>
      </p:sp>
      <p:sp>
        <p:nvSpPr>
          <p:cNvPr id="34" name="Teardrop 33"/>
          <p:cNvSpPr/>
          <p:nvPr/>
        </p:nvSpPr>
        <p:spPr>
          <a:xfrm rot="2700000">
            <a:off x="1155893" y="2063125"/>
            <a:ext cx="2256000" cy="2256000"/>
          </a:xfrm>
          <a:prstGeom prst="teardrop">
            <a:avLst/>
          </a:prstGeom>
          <a:solidFill>
            <a:schemeClr val="accent4">
              <a:lumMod val="60000"/>
              <a:lumOff val="40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1270257" y="2173636"/>
            <a:ext cx="2016000" cy="20160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1"/>
            <a:endParaRPr lang="ko-KR" altLang="en-US" sz="3733">
              <a:solidFill>
                <a:prstClr val="black">
                  <a:lumMod val="65000"/>
                  <a:lumOff val="35000"/>
                </a:prstClr>
              </a:solidFill>
              <a:latin typeface="Arial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407097" y="3444357"/>
            <a:ext cx="175359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1219170" latinLnBrk="1"/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Initial param</a:t>
            </a:r>
            <a:endParaRPr lang="ko-KR" altLang="en-US" sz="1867" b="1" dirty="0">
              <a:solidFill>
                <a:prstClr val="black">
                  <a:lumMod val="75000"/>
                  <a:lumOff val="25000"/>
                </a:prstClr>
              </a:solidFill>
              <a:latin typeface="Arial"/>
              <a:cs typeface="Arial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948501" y="3300697"/>
            <a:ext cx="1753592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1219170" latinLnBrk="1"/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Calc </a:t>
            </a:r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Dist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 &amp; Pts</a:t>
            </a:r>
            <a:endParaRPr lang="ko-KR" altLang="en-US" sz="1867" b="1" dirty="0">
              <a:solidFill>
                <a:prstClr val="black">
                  <a:lumMod val="75000"/>
                  <a:lumOff val="25000"/>
                </a:prstClr>
              </a:solidFill>
              <a:latin typeface="Arial"/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489905" y="3444357"/>
            <a:ext cx="175359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1219170" latinLnBrk="1"/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Discover P</a:t>
            </a:r>
            <a:endParaRPr lang="ko-KR" altLang="en-US" sz="1867" b="1" dirty="0">
              <a:solidFill>
                <a:prstClr val="black">
                  <a:lumMod val="75000"/>
                  <a:lumOff val="25000"/>
                </a:prstClr>
              </a:solidFill>
              <a:latin typeface="Arial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031309" y="3444357"/>
            <a:ext cx="175359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1219170" latinLnBrk="1"/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Arial" pitchFamily="34" charset="0"/>
              </a:rPr>
              <a:t>Next P</a:t>
            </a:r>
            <a:endParaRPr lang="ko-KR" altLang="en-US" sz="1867" b="1" dirty="0">
              <a:solidFill>
                <a:prstClr val="black">
                  <a:lumMod val="75000"/>
                  <a:lumOff val="25000"/>
                </a:prstClr>
              </a:solidFill>
              <a:latin typeface="Arial"/>
              <a:cs typeface="Arial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131765" y="4694188"/>
            <a:ext cx="2304256" cy="954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1219170" latinLnBrk="1"/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Inisialisasi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 p, </a:t>
            </a:r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MinPts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, dan Epsilon</a:t>
            </a:r>
            <a:endParaRPr lang="ko-KR" altLang="en-US" sz="1867" b="1" dirty="0">
              <a:solidFill>
                <a:prstClr val="black">
                  <a:lumMod val="75000"/>
                  <a:lumOff val="25000"/>
                </a:prstClr>
              </a:solidFill>
              <a:latin typeface="Arial"/>
              <a:cs typeface="Calibri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673169" y="4697125"/>
            <a:ext cx="2304256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1219170" latinLnBrk="1"/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Menghitung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 </a:t>
            </a:r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Jarak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 </a:t>
            </a:r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antar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 point</a:t>
            </a:r>
            <a:endParaRPr lang="ko-KR" altLang="en-US" sz="1867" b="1" dirty="0">
              <a:solidFill>
                <a:prstClr val="black">
                  <a:lumMod val="75000"/>
                  <a:lumOff val="25000"/>
                </a:prstClr>
              </a:solidFill>
              <a:latin typeface="Arial"/>
              <a:cs typeface="Calibri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214573" y="4694188"/>
            <a:ext cx="2304256" cy="954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1219170" latinLnBrk="1"/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Tentukan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 P </a:t>
            </a:r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merupakan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 border </a:t>
            </a:r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atau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 core</a:t>
            </a:r>
            <a:endParaRPr lang="ko-KR" altLang="en-US" sz="1867" b="1" dirty="0">
              <a:solidFill>
                <a:prstClr val="black">
                  <a:lumMod val="75000"/>
                  <a:lumOff val="25000"/>
                </a:prstClr>
              </a:solidFill>
              <a:latin typeface="Arial"/>
              <a:cs typeface="Calibri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8750341" y="4694188"/>
            <a:ext cx="2304256" cy="954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1219170" latinLnBrk="1"/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Lanjutkan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 </a:t>
            </a:r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ke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 p yang </a:t>
            </a:r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belum</a:t>
            </a:r>
            <a:r>
              <a:rPr lang="en-US" altLang="ko-KR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 </a:t>
            </a:r>
            <a:r>
              <a:rPr lang="en-US" altLang="ko-KR" sz="1867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cs typeface="Calibri" pitchFamily="34" charset="0"/>
              </a:rPr>
              <a:t>dikunjungi</a:t>
            </a:r>
            <a:endParaRPr lang="ko-KR" altLang="en-US" sz="1867" b="1" dirty="0">
              <a:solidFill>
                <a:prstClr val="black">
                  <a:lumMod val="75000"/>
                  <a:lumOff val="25000"/>
                </a:prstClr>
              </a:solidFill>
              <a:latin typeface="Arial"/>
              <a:cs typeface="Calibri" pitchFamily="34" charset="0"/>
            </a:endParaRPr>
          </a:p>
        </p:txBody>
      </p:sp>
      <p:sp>
        <p:nvSpPr>
          <p:cNvPr id="52" name="Rectangle 9"/>
          <p:cNvSpPr/>
          <p:nvPr/>
        </p:nvSpPr>
        <p:spPr>
          <a:xfrm>
            <a:off x="4580453" y="2857616"/>
            <a:ext cx="489692" cy="45839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53" name="Rectangle 23"/>
          <p:cNvSpPr/>
          <p:nvPr/>
        </p:nvSpPr>
        <p:spPr>
          <a:xfrm>
            <a:off x="9617615" y="2892290"/>
            <a:ext cx="580984" cy="341749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54" name="Rectangle 30"/>
          <p:cNvSpPr/>
          <p:nvPr/>
        </p:nvSpPr>
        <p:spPr>
          <a:xfrm>
            <a:off x="2064525" y="2808772"/>
            <a:ext cx="438737" cy="437456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  <p:sp>
        <p:nvSpPr>
          <p:cNvPr id="55" name="Oval 7"/>
          <p:cNvSpPr/>
          <p:nvPr/>
        </p:nvSpPr>
        <p:spPr>
          <a:xfrm>
            <a:off x="7106540" y="2807545"/>
            <a:ext cx="520323" cy="52032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 latinLnBrk="1"/>
            <a:endParaRPr lang="ko-KR" altLang="en-US" sz="2400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9945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7C613-3EFF-428F-A212-23198BF82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sz="5400" dirty="0"/>
              <a:t>DBSCAN VIZUALITATION</a:t>
            </a:r>
            <a:endParaRPr lang="en-ID" sz="5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E8BC4A-6106-4BE9-999A-D72ECBAA09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387" y="1379192"/>
            <a:ext cx="9801225" cy="511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89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3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ection Break Slide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781</Words>
  <Application>Microsoft Office PowerPoint</Application>
  <PresentationFormat>Widescreen</PresentationFormat>
  <Paragraphs>509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DBSCAN VIZUALITATION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adamsyarif217@yahoo.com</dc:creator>
  <cp:lastModifiedBy>adamsyarif217@yahoo.com</cp:lastModifiedBy>
  <cp:revision>27</cp:revision>
  <dcterms:created xsi:type="dcterms:W3CDTF">2019-11-25T07:06:13Z</dcterms:created>
  <dcterms:modified xsi:type="dcterms:W3CDTF">2019-11-26T03:20:26Z</dcterms:modified>
</cp:coreProperties>
</file>

<file path=docProps/thumbnail.jpeg>
</file>